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97" r:id="rId2"/>
    <p:sldId id="396" r:id="rId3"/>
    <p:sldId id="319" r:id="rId4"/>
    <p:sldId id="320" r:id="rId5"/>
    <p:sldId id="392" r:id="rId6"/>
    <p:sldId id="390" r:id="rId7"/>
    <p:sldId id="398" r:id="rId8"/>
    <p:sldId id="376" r:id="rId9"/>
    <p:sldId id="399" r:id="rId10"/>
    <p:sldId id="377" r:id="rId11"/>
    <p:sldId id="400" r:id="rId12"/>
    <p:sldId id="401" r:id="rId13"/>
    <p:sldId id="380" r:id="rId14"/>
    <p:sldId id="383" r:id="rId15"/>
    <p:sldId id="385" r:id="rId16"/>
    <p:sldId id="403" r:id="rId17"/>
    <p:sldId id="378" r:id="rId18"/>
    <p:sldId id="321" r:id="rId19"/>
    <p:sldId id="386" r:id="rId20"/>
    <p:sldId id="327" r:id="rId21"/>
    <p:sldId id="387" r:id="rId22"/>
    <p:sldId id="391" r:id="rId23"/>
    <p:sldId id="393" r:id="rId24"/>
    <p:sldId id="328" r:id="rId25"/>
    <p:sldId id="394" r:id="rId26"/>
    <p:sldId id="402" r:id="rId27"/>
    <p:sldId id="370" r:id="rId28"/>
    <p:sldId id="373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B"/>
    <a:srgbClr val="0052F6"/>
    <a:srgbClr val="24538C"/>
    <a:srgbClr val="245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8CE45-0437-3C42-89A7-2C6EF51B8C03}" v="1" dt="2025-04-14T20:00:16.318"/>
    <p1510:client id="{8A629F64-7768-A29E-B130-9BCE1E0F3B0A}" v="135" dt="2025-04-14T19:57:41.9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83" autoAdjust="0"/>
    <p:restoredTop sz="94660"/>
  </p:normalViewPr>
  <p:slideViewPr>
    <p:cSldViewPr>
      <p:cViewPr varScale="1">
        <p:scale>
          <a:sx n="112" d="100"/>
          <a:sy n="112" d="100"/>
        </p:scale>
        <p:origin x="194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409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0605D-1671-4420-8048-619E5D8D6C1E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A3E3C-4C49-4944-8864-CA644E0F3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6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A3E3C-4C49-4944-8864-CA644E0F34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33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188640"/>
            <a:ext cx="8712968" cy="5286449"/>
          </a:xfrm>
        </p:spPr>
        <p:txBody>
          <a:bodyPr lIns="10800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5661248"/>
            <a:ext cx="6184776" cy="553616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Lecturer</a:t>
            </a:r>
          </a:p>
        </p:txBody>
      </p:sp>
    </p:spTree>
    <p:extLst>
      <p:ext uri="{BB962C8B-B14F-4D97-AF65-F5344CB8AC3E}">
        <p14:creationId xmlns:p14="http://schemas.microsoft.com/office/powerpoint/2010/main" val="346972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65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84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468052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75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86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68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97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67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881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021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5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063" y="274638"/>
            <a:ext cx="8646417" cy="490066"/>
          </a:xfrm>
          <a:prstGeom prst="rect">
            <a:avLst/>
          </a:prstGeom>
          <a:gradFill flip="none" rotWithShape="1">
            <a:gsLst>
              <a:gs pos="0">
                <a:srgbClr val="24538C">
                  <a:shade val="30000"/>
                  <a:satMod val="115000"/>
                </a:srgbClr>
              </a:gs>
              <a:gs pos="50000">
                <a:srgbClr val="24538C">
                  <a:shade val="67500"/>
                  <a:satMod val="115000"/>
                </a:srgbClr>
              </a:gs>
              <a:gs pos="100000">
                <a:srgbClr val="24538C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4680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46063" y="6537598"/>
            <a:ext cx="6270153" cy="131762"/>
          </a:xfrm>
          <a:prstGeom prst="rect">
            <a:avLst/>
          </a:prstGeom>
          <a:gradFill flip="none" rotWithShape="1">
            <a:gsLst>
              <a:gs pos="0">
                <a:srgbClr val="24538C">
                  <a:shade val="30000"/>
                  <a:satMod val="115000"/>
                </a:srgbClr>
              </a:gs>
              <a:gs pos="50000">
                <a:srgbClr val="24538C">
                  <a:shade val="67500"/>
                  <a:satMod val="115000"/>
                </a:srgbClr>
              </a:gs>
              <a:gs pos="100000">
                <a:srgbClr val="24538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/>
            <a:endParaRPr lang="en-US">
              <a:solidFill>
                <a:srgbClr val="000000"/>
              </a:solidFill>
              <a:latin typeface="Calibri" pitchFamily="-107" charset="0"/>
              <a:ea typeface="ＭＳ Ｐゴシック" pitchFamily="-107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805264"/>
            <a:ext cx="1454274" cy="1006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34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661248"/>
            <a:ext cx="8712968" cy="7920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b="0" dirty="0"/>
              <a:t>Candidate name: </a:t>
            </a:r>
            <a:r>
              <a:rPr lang="en-GB" dirty="0">
                <a:solidFill>
                  <a:srgbClr val="1F497B"/>
                </a:solidFill>
              </a:rPr>
              <a:t>___________________________</a:t>
            </a:r>
          </a:p>
          <a:p>
            <a:r>
              <a:rPr lang="en-GB" dirty="0">
                <a:latin typeface="Arial"/>
                <a:cs typeface="Arial"/>
              </a:rPr>
              <a:t>Restorative</a:t>
            </a:r>
            <a:r>
              <a:rPr lang="en-GB" dirty="0">
                <a:solidFill>
                  <a:srgbClr val="1F497B"/>
                </a:solidFill>
                <a:latin typeface="Arial"/>
                <a:cs typeface="Arial"/>
              </a:rPr>
              <a:t>    </a:t>
            </a:r>
            <a:r>
              <a:rPr lang="en-GB" b="0" dirty="0">
                <a:latin typeface="Arial"/>
                <a:cs typeface="Arial"/>
              </a:rPr>
              <a:t>Case: </a:t>
            </a:r>
            <a:r>
              <a:rPr lang="en-GB" dirty="0">
                <a:solidFill>
                  <a:srgbClr val="1F497B"/>
                </a:solidFill>
                <a:latin typeface="Arial"/>
                <a:cs typeface="Arial"/>
              </a:rPr>
              <a:t>_</a:t>
            </a:r>
            <a:r>
              <a:rPr lang="en-GB" b="0" dirty="0">
                <a:latin typeface="Arial"/>
                <a:cs typeface="Arial"/>
              </a:rPr>
              <a:t> of 6       Date: </a:t>
            </a:r>
            <a:r>
              <a:rPr lang="en-GB" dirty="0">
                <a:solidFill>
                  <a:srgbClr val="1F497B"/>
                </a:solidFill>
                <a:latin typeface="Arial"/>
                <a:cs typeface="Arial"/>
              </a:rPr>
              <a:t>__/__/____</a:t>
            </a:r>
          </a:p>
          <a:p>
            <a:endParaRPr lang="en-GB" dirty="0">
              <a:solidFill>
                <a:srgbClr val="1F497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24328" y="404664"/>
            <a:ext cx="122413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Student</a:t>
            </a:r>
          </a:p>
          <a:p>
            <a:pPr algn="ctr"/>
            <a:r>
              <a:rPr lang="en-GB" dirty="0"/>
              <a:t>Photo</a:t>
            </a: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V="1">
            <a:off x="6016194" y="1772816"/>
            <a:ext cx="1580142" cy="1296144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5220072" y="3438292"/>
            <a:ext cx="796122" cy="2727012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</p:cNvCxnSpPr>
          <p:nvPr/>
        </p:nvCxnSpPr>
        <p:spPr>
          <a:xfrm flipH="1">
            <a:off x="3275856" y="3438292"/>
            <a:ext cx="2740338" cy="2727012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</p:cNvCxnSpPr>
          <p:nvPr/>
        </p:nvCxnSpPr>
        <p:spPr>
          <a:xfrm flipH="1">
            <a:off x="2483768" y="3438292"/>
            <a:ext cx="3532426" cy="2438980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35891" y="3068960"/>
            <a:ext cx="2160605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Complete the fields</a:t>
            </a:r>
          </a:p>
        </p:txBody>
      </p:sp>
      <p:pic>
        <p:nvPicPr>
          <p:cNvPr id="5" name="Picture 4" descr="College of General Dentistry">
            <a:extLst>
              <a:ext uri="{FF2B5EF4-FFF2-40B4-BE49-F238E27FC236}">
                <a16:creationId xmlns:a16="http://schemas.microsoft.com/office/drawing/2014/main" id="{C389A9AB-FC7E-4790-E3C4-83595E26C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41" y="279541"/>
            <a:ext cx="2817975" cy="8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6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of Restorations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4990" y="2564904"/>
            <a:ext cx="5167170" cy="58477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Justification </a:t>
            </a:r>
            <a:r>
              <a:rPr lang="en-GB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must </a:t>
            </a: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 provided when restoration replacement is planned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CCC54F-34E7-8AC1-1C76-8A534968E52B}"/>
              </a:ext>
            </a:extLst>
          </p:cNvPr>
          <p:cNvSpPr/>
          <p:nvPr/>
        </p:nvSpPr>
        <p:spPr>
          <a:xfrm>
            <a:off x="827584" y="1412776"/>
            <a:ext cx="4752528" cy="58477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Indicate Restorations which are defective or have compromised marginal integrity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1F70A-7F82-3381-F196-A0022110122A}"/>
              </a:ext>
            </a:extLst>
          </p:cNvPr>
          <p:cNvSpPr txBox="1"/>
          <p:nvPr/>
        </p:nvSpPr>
        <p:spPr>
          <a:xfrm>
            <a:off x="855060" y="3533664"/>
            <a:ext cx="4648878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Supportive (annotated) clinical images may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be included where relevant</a:t>
            </a:r>
          </a:p>
        </p:txBody>
      </p:sp>
    </p:spTree>
    <p:extLst>
      <p:ext uri="{BB962C8B-B14F-4D97-AF65-F5344CB8AC3E}">
        <p14:creationId xmlns:p14="http://schemas.microsoft.com/office/powerpoint/2010/main" val="364552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E1BB9-2486-E125-15D0-2989CAC02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CD75-6C55-B4CA-3FBE-519409741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rgbClr val="FFFFFF"/>
                </a:solidFill>
              </a:rPr>
            </a:br>
            <a:r>
              <a:rPr lang="en-GB" dirty="0" err="1">
                <a:solidFill>
                  <a:srgbClr val="FFFFFF"/>
                </a:solidFill>
              </a:rPr>
              <a:t>Toothwear</a:t>
            </a:r>
            <a:br>
              <a:rPr lang="en-GB" dirty="0">
                <a:solidFill>
                  <a:srgbClr val="FFFFFF"/>
                </a:solidFill>
              </a:rPr>
            </a:br>
            <a:endParaRPr lang="en-GB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682EB47-9121-E252-762F-337BE58F68FA}"/>
              </a:ext>
            </a:extLst>
          </p:cNvPr>
          <p:cNvCxnSpPr/>
          <p:nvPr/>
        </p:nvCxnSpPr>
        <p:spPr>
          <a:xfrm flipH="1">
            <a:off x="5148064" y="1931257"/>
            <a:ext cx="360040" cy="632024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002A2B9-18A0-47B8-5C78-3D6B5E13CA12}"/>
              </a:ext>
            </a:extLst>
          </p:cNvPr>
          <p:cNvSpPr/>
          <p:nvPr/>
        </p:nvSpPr>
        <p:spPr>
          <a:xfrm>
            <a:off x="827584" y="1412776"/>
            <a:ext cx="4752528" cy="58477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Document pathological and/or severe tooth wear if present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0166B8-02E2-9CD4-D17E-CDC65AC8F6BE}"/>
              </a:ext>
            </a:extLst>
          </p:cNvPr>
          <p:cNvSpPr/>
          <p:nvPr/>
        </p:nvSpPr>
        <p:spPr>
          <a:xfrm>
            <a:off x="728862" y="2496987"/>
            <a:ext cx="4752528" cy="58477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Present a risk assessment if pathological and/or severe tooth wear is present</a:t>
            </a:r>
          </a:p>
        </p:txBody>
      </p:sp>
    </p:spTree>
    <p:extLst>
      <p:ext uri="{BB962C8B-B14F-4D97-AF65-F5344CB8AC3E}">
        <p14:creationId xmlns:p14="http://schemas.microsoft.com/office/powerpoint/2010/main" val="302700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E5619-A285-6CA0-FB42-D3138525E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0A527-487B-4F93-1CEE-42299DD4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Occlusion</a:t>
            </a:r>
            <a:br>
              <a:rPr lang="en-GB" dirty="0">
                <a:solidFill>
                  <a:srgbClr val="FFFFFF"/>
                </a:solidFill>
              </a:rPr>
            </a:br>
            <a:endParaRPr lang="en-GB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7FDDB95-81B7-EF69-7AA9-31738AC6D8D7}"/>
              </a:ext>
            </a:extLst>
          </p:cNvPr>
          <p:cNvCxnSpPr/>
          <p:nvPr/>
        </p:nvCxnSpPr>
        <p:spPr>
          <a:xfrm flipH="1">
            <a:off x="5148064" y="1931257"/>
            <a:ext cx="360040" cy="632024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E328BAD-EF1B-827C-8211-9F3A2FFCB2A1}"/>
              </a:ext>
            </a:extLst>
          </p:cNvPr>
          <p:cNvSpPr/>
          <p:nvPr/>
        </p:nvSpPr>
        <p:spPr>
          <a:xfrm>
            <a:off x="827584" y="1412776"/>
            <a:ext cx="4752528" cy="338554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Document static and dynamic tooth contacts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33AED0-3D94-74E9-01FF-9104A3B5F8D8}"/>
              </a:ext>
            </a:extLst>
          </p:cNvPr>
          <p:cNvSpPr/>
          <p:nvPr/>
        </p:nvSpPr>
        <p:spPr>
          <a:xfrm>
            <a:off x="827584" y="2384680"/>
            <a:ext cx="4752528" cy="338554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Indicate any occlusal interferences if present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BD53E5-281E-9C13-6005-96C0ED129AB5}"/>
              </a:ext>
            </a:extLst>
          </p:cNvPr>
          <p:cNvSpPr/>
          <p:nvPr/>
        </p:nvSpPr>
        <p:spPr>
          <a:xfrm>
            <a:off x="808550" y="3549992"/>
            <a:ext cx="4752528" cy="58477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Record any occlusal factors relevant to the outcome or management of your case</a:t>
            </a:r>
          </a:p>
        </p:txBody>
      </p:sp>
    </p:spTree>
    <p:extLst>
      <p:ext uri="{BB962C8B-B14F-4D97-AF65-F5344CB8AC3E}">
        <p14:creationId xmlns:p14="http://schemas.microsoft.com/office/powerpoint/2010/main" val="322203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prstClr val="white"/>
                </a:solidFill>
              </a:rPr>
              <a:t>Special tests </a:t>
            </a:r>
            <a:r>
              <a:rPr lang="en-GB" sz="2400" dirty="0">
                <a:solidFill>
                  <a:prstClr val="white"/>
                </a:solidFill>
              </a:rPr>
              <a:t>(Radiography)</a:t>
            </a:r>
            <a:br>
              <a:rPr lang="en-GB" dirty="0">
                <a:solidFill>
                  <a:srgbClr val="FFFFFF"/>
                </a:solidFill>
              </a:rPr>
            </a:br>
            <a:endParaRPr lang="en-GB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51520" y="1196752"/>
            <a:ext cx="3240360" cy="46805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1F497B"/>
                </a:solidFill>
              </a:rPr>
              <a:t>Radiographic report</a:t>
            </a:r>
          </a:p>
          <a:p>
            <a:r>
              <a:rPr lang="en-GB" sz="2000" dirty="0"/>
              <a:t>Mandatory for all submitted radiographs</a:t>
            </a:r>
          </a:p>
          <a:p>
            <a:r>
              <a:rPr lang="en-GB" sz="2000" b="1" dirty="0">
                <a:solidFill>
                  <a:srgbClr val="1F497B"/>
                </a:solidFill>
              </a:rPr>
              <a:t>Type </a:t>
            </a:r>
          </a:p>
          <a:p>
            <a:r>
              <a:rPr lang="en-GB" sz="2000" dirty="0"/>
              <a:t>Digital/conventional</a:t>
            </a:r>
          </a:p>
          <a:p>
            <a:r>
              <a:rPr lang="en-GB" sz="2000" b="1" dirty="0">
                <a:solidFill>
                  <a:srgbClr val="1F497B"/>
                </a:solidFill>
              </a:rPr>
              <a:t>View(s)</a:t>
            </a:r>
          </a:p>
          <a:p>
            <a:endParaRPr lang="en-GB" sz="2000" b="1" dirty="0">
              <a:solidFill>
                <a:srgbClr val="1F497B"/>
              </a:solidFill>
            </a:endParaRPr>
          </a:p>
          <a:p>
            <a:endParaRPr lang="en-GB" sz="2000" b="1" dirty="0">
              <a:solidFill>
                <a:srgbClr val="1F497B"/>
              </a:solidFill>
            </a:endParaRPr>
          </a:p>
          <a:p>
            <a:r>
              <a:rPr lang="en-GB" sz="2000" b="1" dirty="0">
                <a:solidFill>
                  <a:srgbClr val="1F497B"/>
                </a:solidFill>
              </a:rPr>
              <a:t>Grade</a:t>
            </a:r>
          </a:p>
          <a:p>
            <a:r>
              <a:rPr lang="en-GB" sz="2000" dirty="0"/>
              <a:t>1/2/3</a:t>
            </a:r>
          </a:p>
          <a:p>
            <a:r>
              <a:rPr lang="en-GB" sz="2000" b="1" dirty="0">
                <a:solidFill>
                  <a:srgbClr val="1F497B"/>
                </a:solidFill>
              </a:rPr>
              <a:t>Diagnostic findings</a:t>
            </a:r>
          </a:p>
          <a:p>
            <a:endParaRPr lang="en-GB" sz="2000" b="1" dirty="0">
              <a:solidFill>
                <a:srgbClr val="1F497B"/>
              </a:solidFill>
            </a:endParaRPr>
          </a:p>
          <a:p>
            <a:endParaRPr lang="en-GB" sz="2000" b="1" dirty="0">
              <a:solidFill>
                <a:srgbClr val="1F497B"/>
              </a:solidFill>
            </a:endParaRPr>
          </a:p>
          <a:p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636471" y="5211195"/>
            <a:ext cx="272702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Arial" pitchFamily="34" charset="0"/>
                <a:cs typeface="Arial" pitchFamily="34" charset="0"/>
              </a:rPr>
              <a:t>Concise report of relevant </a:t>
            </a:r>
          </a:p>
          <a:p>
            <a:pPr algn="ctr"/>
            <a:r>
              <a:rPr lang="en-GB" sz="1600" dirty="0">
                <a:latin typeface="Arial" pitchFamily="34" charset="0"/>
                <a:cs typeface="Arial" pitchFamily="34" charset="0"/>
              </a:rPr>
              <a:t>findings for each radiograph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4281" y="3420289"/>
            <a:ext cx="254956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itchFamily="34" charset="0"/>
                <a:cs typeface="Arial" pitchFamily="34" charset="0"/>
              </a:rPr>
              <a:t>e.g. Right &amp; left </a:t>
            </a: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       horizontal bitewings</a:t>
            </a:r>
          </a:p>
        </p:txBody>
      </p:sp>
      <p:graphicFrame>
        <p:nvGraphicFramePr>
          <p:cNvPr id="3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193925"/>
              </p:ext>
            </p:extLst>
          </p:nvPr>
        </p:nvGraphicFramePr>
        <p:xfrm>
          <a:off x="4067944" y="3645024"/>
          <a:ext cx="4344450" cy="2016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40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1F49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Excellent</a:t>
                      </a:r>
                    </a:p>
                  </a:txBody>
                  <a:tcPr>
                    <a:solidFill>
                      <a:srgbClr val="1F4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No errors</a:t>
                      </a:r>
                    </a:p>
                  </a:txBody>
                  <a:tcPr>
                    <a:solidFill>
                      <a:srgbClr val="1F49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1F49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Diagnostically acceptable</a:t>
                      </a:r>
                    </a:p>
                  </a:txBody>
                  <a:tcPr>
                    <a:solidFill>
                      <a:srgbClr val="1F4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Some errors but nothing that detracts from the diagnostic utility of the radiograph</a:t>
                      </a:r>
                    </a:p>
                  </a:txBody>
                  <a:tcPr>
                    <a:solidFill>
                      <a:srgbClr val="1F49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1F49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Unacceptable</a:t>
                      </a:r>
                    </a:p>
                  </a:txBody>
                  <a:tcPr>
                    <a:solidFill>
                      <a:srgbClr val="1F49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Errors which render the radiograph diagnostically unusable</a:t>
                      </a:r>
                    </a:p>
                  </a:txBody>
                  <a:tcPr>
                    <a:solidFill>
                      <a:srgbClr val="1F49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5359" y="2835748"/>
            <a:ext cx="92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81081" y="3020414"/>
            <a:ext cx="915055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56598" y="2852936"/>
            <a:ext cx="92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1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514225" y="4005064"/>
            <a:ext cx="2371134" cy="288032"/>
          </a:xfrm>
          <a:prstGeom prst="line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19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prstClr val="white"/>
                </a:solidFill>
              </a:rPr>
              <a:t>Radiography (Recording carious lesions)</a:t>
            </a:r>
            <a:endParaRPr lang="en-GB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1506" y="880189"/>
            <a:ext cx="4888982" cy="2560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Arrow Connector 3"/>
          <p:cNvCxnSpPr/>
          <p:nvPr/>
        </p:nvCxnSpPr>
        <p:spPr>
          <a:xfrm>
            <a:off x="3611736" y="2270312"/>
            <a:ext cx="246577" cy="16086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41996" y="1916832"/>
            <a:ext cx="297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Freeform 5"/>
          <p:cNvSpPr/>
          <p:nvPr/>
        </p:nvSpPr>
        <p:spPr>
          <a:xfrm>
            <a:off x="4135567" y="2348880"/>
            <a:ext cx="484281" cy="408464"/>
          </a:xfrm>
          <a:custGeom>
            <a:avLst/>
            <a:gdLst>
              <a:gd name="connsiteX0" fmla="*/ 484 w 707124"/>
              <a:gd name="connsiteY0" fmla="*/ 455371 h 611400"/>
              <a:gd name="connsiteX1" fmla="*/ 11369 w 707124"/>
              <a:gd name="connsiteY1" fmla="*/ 426342 h 611400"/>
              <a:gd name="connsiteX2" fmla="*/ 18626 w 707124"/>
              <a:gd name="connsiteY2" fmla="*/ 404571 h 611400"/>
              <a:gd name="connsiteX3" fmla="*/ 22255 w 707124"/>
              <a:gd name="connsiteY3" fmla="*/ 393685 h 611400"/>
              <a:gd name="connsiteX4" fmla="*/ 25884 w 707124"/>
              <a:gd name="connsiteY4" fmla="*/ 382800 h 611400"/>
              <a:gd name="connsiteX5" fmla="*/ 29512 w 707124"/>
              <a:gd name="connsiteY5" fmla="*/ 368285 h 611400"/>
              <a:gd name="connsiteX6" fmla="*/ 44026 w 707124"/>
              <a:gd name="connsiteY6" fmla="*/ 342885 h 611400"/>
              <a:gd name="connsiteX7" fmla="*/ 47655 w 707124"/>
              <a:gd name="connsiteY7" fmla="*/ 328371 h 611400"/>
              <a:gd name="connsiteX8" fmla="*/ 51284 w 707124"/>
              <a:gd name="connsiteY8" fmla="*/ 317485 h 611400"/>
              <a:gd name="connsiteX9" fmla="*/ 58541 w 707124"/>
              <a:gd name="connsiteY9" fmla="*/ 288457 h 611400"/>
              <a:gd name="connsiteX10" fmla="*/ 76684 w 707124"/>
              <a:gd name="connsiteY10" fmla="*/ 234028 h 611400"/>
              <a:gd name="connsiteX11" fmla="*/ 80312 w 707124"/>
              <a:gd name="connsiteY11" fmla="*/ 223142 h 611400"/>
              <a:gd name="connsiteX12" fmla="*/ 91198 w 707124"/>
              <a:gd name="connsiteY12" fmla="*/ 201371 h 611400"/>
              <a:gd name="connsiteX13" fmla="*/ 94826 w 707124"/>
              <a:gd name="connsiteY13" fmla="*/ 183228 h 611400"/>
              <a:gd name="connsiteX14" fmla="*/ 98455 w 707124"/>
              <a:gd name="connsiteY14" fmla="*/ 172342 h 611400"/>
              <a:gd name="connsiteX15" fmla="*/ 102084 w 707124"/>
              <a:gd name="connsiteY15" fmla="*/ 154200 h 611400"/>
              <a:gd name="connsiteX16" fmla="*/ 109341 w 707124"/>
              <a:gd name="connsiteY16" fmla="*/ 132428 h 611400"/>
              <a:gd name="connsiteX17" fmla="*/ 131112 w 707124"/>
              <a:gd name="connsiteY17" fmla="*/ 136057 h 611400"/>
              <a:gd name="connsiteX18" fmla="*/ 134741 w 707124"/>
              <a:gd name="connsiteY18" fmla="*/ 146942 h 611400"/>
              <a:gd name="connsiteX19" fmla="*/ 141998 w 707124"/>
              <a:gd name="connsiteY19" fmla="*/ 154200 h 611400"/>
              <a:gd name="connsiteX20" fmla="*/ 163769 w 707124"/>
              <a:gd name="connsiteY20" fmla="*/ 168714 h 611400"/>
              <a:gd name="connsiteX21" fmla="*/ 181912 w 707124"/>
              <a:gd name="connsiteY21" fmla="*/ 186857 h 611400"/>
              <a:gd name="connsiteX22" fmla="*/ 210941 w 707124"/>
              <a:gd name="connsiteY22" fmla="*/ 208628 h 611400"/>
              <a:gd name="connsiteX23" fmla="*/ 221826 w 707124"/>
              <a:gd name="connsiteY23" fmla="*/ 215885 h 611400"/>
              <a:gd name="connsiteX24" fmla="*/ 229084 w 707124"/>
              <a:gd name="connsiteY24" fmla="*/ 223142 h 611400"/>
              <a:gd name="connsiteX25" fmla="*/ 239969 w 707124"/>
              <a:gd name="connsiteY25" fmla="*/ 226771 h 611400"/>
              <a:gd name="connsiteX26" fmla="*/ 272626 w 707124"/>
              <a:gd name="connsiteY26" fmla="*/ 244914 h 611400"/>
              <a:gd name="connsiteX27" fmla="*/ 301655 w 707124"/>
              <a:gd name="connsiteY27" fmla="*/ 259428 h 611400"/>
              <a:gd name="connsiteX28" fmla="*/ 312541 w 707124"/>
              <a:gd name="connsiteY28" fmla="*/ 263057 h 611400"/>
              <a:gd name="connsiteX29" fmla="*/ 348826 w 707124"/>
              <a:gd name="connsiteY29" fmla="*/ 259428 h 611400"/>
              <a:gd name="connsiteX30" fmla="*/ 341569 w 707124"/>
              <a:gd name="connsiteY30" fmla="*/ 23571 h 611400"/>
              <a:gd name="connsiteX31" fmla="*/ 345198 w 707124"/>
              <a:gd name="connsiteY31" fmla="*/ 1800 h 611400"/>
              <a:gd name="connsiteX32" fmla="*/ 370598 w 707124"/>
              <a:gd name="connsiteY32" fmla="*/ 5428 h 611400"/>
              <a:gd name="connsiteX33" fmla="*/ 392369 w 707124"/>
              <a:gd name="connsiteY33" fmla="*/ 19942 h 611400"/>
              <a:gd name="connsiteX34" fmla="*/ 403255 w 707124"/>
              <a:gd name="connsiteY34" fmla="*/ 23571 h 611400"/>
              <a:gd name="connsiteX35" fmla="*/ 410512 w 707124"/>
              <a:gd name="connsiteY35" fmla="*/ 34457 h 611400"/>
              <a:gd name="connsiteX36" fmla="*/ 421398 w 707124"/>
              <a:gd name="connsiteY36" fmla="*/ 38085 h 611400"/>
              <a:gd name="connsiteX37" fmla="*/ 425026 w 707124"/>
              <a:gd name="connsiteY37" fmla="*/ 48971 h 611400"/>
              <a:gd name="connsiteX38" fmla="*/ 446798 w 707124"/>
              <a:gd name="connsiteY38" fmla="*/ 56228 h 611400"/>
              <a:gd name="connsiteX39" fmla="*/ 472198 w 707124"/>
              <a:gd name="connsiteY39" fmla="*/ 67114 h 611400"/>
              <a:gd name="connsiteX40" fmla="*/ 483084 w 707124"/>
              <a:gd name="connsiteY40" fmla="*/ 74371 h 611400"/>
              <a:gd name="connsiteX41" fmla="*/ 519369 w 707124"/>
              <a:gd name="connsiteY41" fmla="*/ 85257 h 611400"/>
              <a:gd name="connsiteX42" fmla="*/ 541141 w 707124"/>
              <a:gd name="connsiteY42" fmla="*/ 92514 h 611400"/>
              <a:gd name="connsiteX43" fmla="*/ 562912 w 707124"/>
              <a:gd name="connsiteY43" fmla="*/ 103400 h 611400"/>
              <a:gd name="connsiteX44" fmla="*/ 595569 w 707124"/>
              <a:gd name="connsiteY44" fmla="*/ 107028 h 611400"/>
              <a:gd name="connsiteX45" fmla="*/ 617341 w 707124"/>
              <a:gd name="connsiteY45" fmla="*/ 117914 h 611400"/>
              <a:gd name="connsiteX46" fmla="*/ 628226 w 707124"/>
              <a:gd name="connsiteY46" fmla="*/ 125171 h 611400"/>
              <a:gd name="connsiteX47" fmla="*/ 631855 w 707124"/>
              <a:gd name="connsiteY47" fmla="*/ 136057 h 611400"/>
              <a:gd name="connsiteX48" fmla="*/ 642741 w 707124"/>
              <a:gd name="connsiteY48" fmla="*/ 139685 h 611400"/>
              <a:gd name="connsiteX49" fmla="*/ 660884 w 707124"/>
              <a:gd name="connsiteY49" fmla="*/ 154200 h 611400"/>
              <a:gd name="connsiteX50" fmla="*/ 671769 w 707124"/>
              <a:gd name="connsiteY50" fmla="*/ 175971 h 611400"/>
              <a:gd name="connsiteX51" fmla="*/ 675398 w 707124"/>
              <a:gd name="connsiteY51" fmla="*/ 186857 h 611400"/>
              <a:gd name="connsiteX52" fmla="*/ 686284 w 707124"/>
              <a:gd name="connsiteY52" fmla="*/ 190485 h 611400"/>
              <a:gd name="connsiteX53" fmla="*/ 689912 w 707124"/>
              <a:gd name="connsiteY53" fmla="*/ 201371 h 611400"/>
              <a:gd name="connsiteX54" fmla="*/ 693541 w 707124"/>
              <a:gd name="connsiteY54" fmla="*/ 215885 h 611400"/>
              <a:gd name="connsiteX55" fmla="*/ 700798 w 707124"/>
              <a:gd name="connsiteY55" fmla="*/ 237657 h 611400"/>
              <a:gd name="connsiteX56" fmla="*/ 700798 w 707124"/>
              <a:gd name="connsiteY56" fmla="*/ 346514 h 611400"/>
              <a:gd name="connsiteX57" fmla="*/ 679026 w 707124"/>
              <a:gd name="connsiteY57" fmla="*/ 375542 h 611400"/>
              <a:gd name="connsiteX58" fmla="*/ 668141 w 707124"/>
              <a:gd name="connsiteY58" fmla="*/ 379171 h 611400"/>
              <a:gd name="connsiteX59" fmla="*/ 660884 w 707124"/>
              <a:gd name="connsiteY59" fmla="*/ 390057 h 611400"/>
              <a:gd name="connsiteX60" fmla="*/ 642741 w 707124"/>
              <a:gd name="connsiteY60" fmla="*/ 404571 h 611400"/>
              <a:gd name="connsiteX61" fmla="*/ 635484 w 707124"/>
              <a:gd name="connsiteY61" fmla="*/ 415457 h 611400"/>
              <a:gd name="connsiteX62" fmla="*/ 624598 w 707124"/>
              <a:gd name="connsiteY62" fmla="*/ 419085 h 611400"/>
              <a:gd name="connsiteX63" fmla="*/ 610084 w 707124"/>
              <a:gd name="connsiteY63" fmla="*/ 440857 h 611400"/>
              <a:gd name="connsiteX64" fmla="*/ 588312 w 707124"/>
              <a:gd name="connsiteY64" fmla="*/ 448114 h 611400"/>
              <a:gd name="connsiteX65" fmla="*/ 573798 w 707124"/>
              <a:gd name="connsiteY65" fmla="*/ 462628 h 611400"/>
              <a:gd name="connsiteX66" fmla="*/ 552026 w 707124"/>
              <a:gd name="connsiteY66" fmla="*/ 477142 h 611400"/>
              <a:gd name="connsiteX67" fmla="*/ 548398 w 707124"/>
              <a:gd name="connsiteY67" fmla="*/ 488028 h 611400"/>
              <a:gd name="connsiteX68" fmla="*/ 537512 w 707124"/>
              <a:gd name="connsiteY68" fmla="*/ 495285 h 611400"/>
              <a:gd name="connsiteX69" fmla="*/ 515741 w 707124"/>
              <a:gd name="connsiteY69" fmla="*/ 513428 h 611400"/>
              <a:gd name="connsiteX70" fmla="*/ 508484 w 707124"/>
              <a:gd name="connsiteY70" fmla="*/ 524314 h 611400"/>
              <a:gd name="connsiteX71" fmla="*/ 479455 w 707124"/>
              <a:gd name="connsiteY71" fmla="*/ 546085 h 611400"/>
              <a:gd name="connsiteX72" fmla="*/ 468569 w 707124"/>
              <a:gd name="connsiteY72" fmla="*/ 549714 h 611400"/>
              <a:gd name="connsiteX73" fmla="*/ 450426 w 707124"/>
              <a:gd name="connsiteY73" fmla="*/ 564228 h 611400"/>
              <a:gd name="connsiteX74" fmla="*/ 432284 w 707124"/>
              <a:gd name="connsiteY74" fmla="*/ 578742 h 611400"/>
              <a:gd name="connsiteX75" fmla="*/ 403255 w 707124"/>
              <a:gd name="connsiteY75" fmla="*/ 593257 h 611400"/>
              <a:gd name="connsiteX76" fmla="*/ 366969 w 707124"/>
              <a:gd name="connsiteY76" fmla="*/ 611400 h 611400"/>
              <a:gd name="connsiteX77" fmla="*/ 356084 w 707124"/>
              <a:gd name="connsiteY77" fmla="*/ 607771 h 611400"/>
              <a:gd name="connsiteX78" fmla="*/ 352455 w 707124"/>
              <a:gd name="connsiteY78" fmla="*/ 593257 h 611400"/>
              <a:gd name="connsiteX79" fmla="*/ 348826 w 707124"/>
              <a:gd name="connsiteY79" fmla="*/ 560600 h 611400"/>
              <a:gd name="connsiteX80" fmla="*/ 345198 w 707124"/>
              <a:gd name="connsiteY80" fmla="*/ 466257 h 611400"/>
              <a:gd name="connsiteX81" fmla="*/ 341569 w 707124"/>
              <a:gd name="connsiteY81" fmla="*/ 422714 h 611400"/>
              <a:gd name="connsiteX82" fmla="*/ 330684 w 707124"/>
              <a:gd name="connsiteY82" fmla="*/ 419085 h 611400"/>
              <a:gd name="connsiteX83" fmla="*/ 308912 w 707124"/>
              <a:gd name="connsiteY83" fmla="*/ 415457 h 611400"/>
              <a:gd name="connsiteX84" fmla="*/ 290769 w 707124"/>
              <a:gd name="connsiteY84" fmla="*/ 411828 h 611400"/>
              <a:gd name="connsiteX85" fmla="*/ 163769 w 707124"/>
              <a:gd name="connsiteY85" fmla="*/ 415457 h 611400"/>
              <a:gd name="connsiteX86" fmla="*/ 152884 w 707124"/>
              <a:gd name="connsiteY86" fmla="*/ 422714 h 611400"/>
              <a:gd name="connsiteX87" fmla="*/ 112969 w 707124"/>
              <a:gd name="connsiteY87" fmla="*/ 429971 h 611400"/>
              <a:gd name="connsiteX88" fmla="*/ 62169 w 707124"/>
              <a:gd name="connsiteY88" fmla="*/ 440857 h 611400"/>
              <a:gd name="connsiteX89" fmla="*/ 25884 w 707124"/>
              <a:gd name="connsiteY89" fmla="*/ 448114 h 611400"/>
              <a:gd name="connsiteX90" fmla="*/ 14998 w 707124"/>
              <a:gd name="connsiteY90" fmla="*/ 451742 h 611400"/>
              <a:gd name="connsiteX91" fmla="*/ 484 w 707124"/>
              <a:gd name="connsiteY91" fmla="*/ 455371 h 6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707124" h="611400">
                <a:moveTo>
                  <a:pt x="484" y="455371"/>
                </a:moveTo>
                <a:cubicBezTo>
                  <a:pt x="-121" y="451138"/>
                  <a:pt x="-2220" y="456918"/>
                  <a:pt x="11369" y="426342"/>
                </a:cubicBezTo>
                <a:cubicBezTo>
                  <a:pt x="14476" y="419352"/>
                  <a:pt x="16207" y="411828"/>
                  <a:pt x="18626" y="404571"/>
                </a:cubicBezTo>
                <a:lnTo>
                  <a:pt x="22255" y="393685"/>
                </a:lnTo>
                <a:cubicBezTo>
                  <a:pt x="23465" y="390057"/>
                  <a:pt x="24957" y="386511"/>
                  <a:pt x="25884" y="382800"/>
                </a:cubicBezTo>
                <a:cubicBezTo>
                  <a:pt x="27093" y="377962"/>
                  <a:pt x="27761" y="372955"/>
                  <a:pt x="29512" y="368285"/>
                </a:cubicBezTo>
                <a:cubicBezTo>
                  <a:pt x="33457" y="357764"/>
                  <a:pt x="38011" y="351907"/>
                  <a:pt x="44026" y="342885"/>
                </a:cubicBezTo>
                <a:cubicBezTo>
                  <a:pt x="45236" y="338047"/>
                  <a:pt x="46285" y="333166"/>
                  <a:pt x="47655" y="328371"/>
                </a:cubicBezTo>
                <a:cubicBezTo>
                  <a:pt x="48706" y="324693"/>
                  <a:pt x="50278" y="321175"/>
                  <a:pt x="51284" y="317485"/>
                </a:cubicBezTo>
                <a:cubicBezTo>
                  <a:pt x="53908" y="307863"/>
                  <a:pt x="55387" y="297919"/>
                  <a:pt x="58541" y="288457"/>
                </a:cubicBezTo>
                <a:lnTo>
                  <a:pt x="76684" y="234028"/>
                </a:lnTo>
                <a:cubicBezTo>
                  <a:pt x="77893" y="230399"/>
                  <a:pt x="78190" y="226324"/>
                  <a:pt x="80312" y="223142"/>
                </a:cubicBezTo>
                <a:cubicBezTo>
                  <a:pt x="87406" y="212501"/>
                  <a:pt x="88194" y="213388"/>
                  <a:pt x="91198" y="201371"/>
                </a:cubicBezTo>
                <a:cubicBezTo>
                  <a:pt x="92694" y="195388"/>
                  <a:pt x="93330" y="189211"/>
                  <a:pt x="94826" y="183228"/>
                </a:cubicBezTo>
                <a:cubicBezTo>
                  <a:pt x="95754" y="179517"/>
                  <a:pt x="97527" y="176053"/>
                  <a:pt x="98455" y="172342"/>
                </a:cubicBezTo>
                <a:cubicBezTo>
                  <a:pt x="99951" y="166359"/>
                  <a:pt x="100461" y="160150"/>
                  <a:pt x="102084" y="154200"/>
                </a:cubicBezTo>
                <a:cubicBezTo>
                  <a:pt x="104097" y="146820"/>
                  <a:pt x="109341" y="132428"/>
                  <a:pt x="109341" y="132428"/>
                </a:cubicBezTo>
                <a:cubicBezTo>
                  <a:pt x="116598" y="133638"/>
                  <a:pt x="124724" y="132407"/>
                  <a:pt x="131112" y="136057"/>
                </a:cubicBezTo>
                <a:cubicBezTo>
                  <a:pt x="134433" y="137955"/>
                  <a:pt x="132773" y="143662"/>
                  <a:pt x="134741" y="146942"/>
                </a:cubicBezTo>
                <a:cubicBezTo>
                  <a:pt x="136501" y="149876"/>
                  <a:pt x="139261" y="152147"/>
                  <a:pt x="141998" y="154200"/>
                </a:cubicBezTo>
                <a:cubicBezTo>
                  <a:pt x="148975" y="159433"/>
                  <a:pt x="163769" y="168714"/>
                  <a:pt x="163769" y="168714"/>
                </a:cubicBezTo>
                <a:cubicBezTo>
                  <a:pt x="178283" y="190486"/>
                  <a:pt x="162559" y="169924"/>
                  <a:pt x="181912" y="186857"/>
                </a:cubicBezTo>
                <a:cubicBezTo>
                  <a:pt x="207571" y="209308"/>
                  <a:pt x="189789" y="201579"/>
                  <a:pt x="210941" y="208628"/>
                </a:cubicBezTo>
                <a:cubicBezTo>
                  <a:pt x="214569" y="211047"/>
                  <a:pt x="218421" y="213161"/>
                  <a:pt x="221826" y="215885"/>
                </a:cubicBezTo>
                <a:cubicBezTo>
                  <a:pt x="224498" y="218022"/>
                  <a:pt x="226150" y="221382"/>
                  <a:pt x="229084" y="223142"/>
                </a:cubicBezTo>
                <a:cubicBezTo>
                  <a:pt x="232364" y="225110"/>
                  <a:pt x="236626" y="224914"/>
                  <a:pt x="239969" y="226771"/>
                </a:cubicBezTo>
                <a:cubicBezTo>
                  <a:pt x="277399" y="247566"/>
                  <a:pt x="247996" y="236702"/>
                  <a:pt x="272626" y="244914"/>
                </a:cubicBezTo>
                <a:cubicBezTo>
                  <a:pt x="285294" y="257580"/>
                  <a:pt x="276638" y="251089"/>
                  <a:pt x="301655" y="259428"/>
                </a:cubicBezTo>
                <a:lnTo>
                  <a:pt x="312541" y="263057"/>
                </a:lnTo>
                <a:cubicBezTo>
                  <a:pt x="324636" y="261847"/>
                  <a:pt x="346025" y="271256"/>
                  <a:pt x="348826" y="259428"/>
                </a:cubicBezTo>
                <a:cubicBezTo>
                  <a:pt x="350096" y="254064"/>
                  <a:pt x="342395" y="46701"/>
                  <a:pt x="341569" y="23571"/>
                </a:cubicBezTo>
                <a:cubicBezTo>
                  <a:pt x="342779" y="16314"/>
                  <a:pt x="338959" y="5699"/>
                  <a:pt x="345198" y="1800"/>
                </a:cubicBezTo>
                <a:cubicBezTo>
                  <a:pt x="352451" y="-2733"/>
                  <a:pt x="362615" y="2358"/>
                  <a:pt x="370598" y="5428"/>
                </a:cubicBezTo>
                <a:cubicBezTo>
                  <a:pt x="378739" y="8559"/>
                  <a:pt x="385112" y="15104"/>
                  <a:pt x="392369" y="19942"/>
                </a:cubicBezTo>
                <a:cubicBezTo>
                  <a:pt x="395552" y="22064"/>
                  <a:pt x="399626" y="22361"/>
                  <a:pt x="403255" y="23571"/>
                </a:cubicBezTo>
                <a:cubicBezTo>
                  <a:pt x="405674" y="27200"/>
                  <a:pt x="407107" y="31733"/>
                  <a:pt x="410512" y="34457"/>
                </a:cubicBezTo>
                <a:cubicBezTo>
                  <a:pt x="413499" y="36846"/>
                  <a:pt x="418693" y="35380"/>
                  <a:pt x="421398" y="38085"/>
                </a:cubicBezTo>
                <a:cubicBezTo>
                  <a:pt x="424103" y="40790"/>
                  <a:pt x="421914" y="46748"/>
                  <a:pt x="425026" y="48971"/>
                </a:cubicBezTo>
                <a:cubicBezTo>
                  <a:pt x="431251" y="53417"/>
                  <a:pt x="446798" y="56228"/>
                  <a:pt x="446798" y="56228"/>
                </a:cubicBezTo>
                <a:cubicBezTo>
                  <a:pt x="474128" y="74447"/>
                  <a:pt x="439394" y="53055"/>
                  <a:pt x="472198" y="67114"/>
                </a:cubicBezTo>
                <a:cubicBezTo>
                  <a:pt x="476206" y="68832"/>
                  <a:pt x="479099" y="72600"/>
                  <a:pt x="483084" y="74371"/>
                </a:cubicBezTo>
                <a:cubicBezTo>
                  <a:pt x="500841" y="82263"/>
                  <a:pt x="503135" y="80387"/>
                  <a:pt x="519369" y="85257"/>
                </a:cubicBezTo>
                <a:cubicBezTo>
                  <a:pt x="526696" y="87455"/>
                  <a:pt x="534776" y="88270"/>
                  <a:pt x="541141" y="92514"/>
                </a:cubicBezTo>
                <a:cubicBezTo>
                  <a:pt x="549499" y="98086"/>
                  <a:pt x="552897" y="101731"/>
                  <a:pt x="562912" y="103400"/>
                </a:cubicBezTo>
                <a:cubicBezTo>
                  <a:pt x="573716" y="105201"/>
                  <a:pt x="584683" y="105819"/>
                  <a:pt x="595569" y="107028"/>
                </a:cubicBezTo>
                <a:cubicBezTo>
                  <a:pt x="626771" y="127828"/>
                  <a:pt x="587290" y="102888"/>
                  <a:pt x="617341" y="117914"/>
                </a:cubicBezTo>
                <a:cubicBezTo>
                  <a:pt x="621241" y="119864"/>
                  <a:pt x="624598" y="122752"/>
                  <a:pt x="628226" y="125171"/>
                </a:cubicBezTo>
                <a:cubicBezTo>
                  <a:pt x="629436" y="128800"/>
                  <a:pt x="629150" y="133352"/>
                  <a:pt x="631855" y="136057"/>
                </a:cubicBezTo>
                <a:cubicBezTo>
                  <a:pt x="634560" y="138762"/>
                  <a:pt x="639320" y="137975"/>
                  <a:pt x="642741" y="139685"/>
                </a:cubicBezTo>
                <a:cubicBezTo>
                  <a:pt x="651894" y="144261"/>
                  <a:pt x="654135" y="147451"/>
                  <a:pt x="660884" y="154200"/>
                </a:cubicBezTo>
                <a:cubicBezTo>
                  <a:pt x="670002" y="181555"/>
                  <a:pt x="657703" y="147840"/>
                  <a:pt x="671769" y="175971"/>
                </a:cubicBezTo>
                <a:cubicBezTo>
                  <a:pt x="673480" y="179392"/>
                  <a:pt x="672693" y="184152"/>
                  <a:pt x="675398" y="186857"/>
                </a:cubicBezTo>
                <a:cubicBezTo>
                  <a:pt x="678103" y="189562"/>
                  <a:pt x="682655" y="189276"/>
                  <a:pt x="686284" y="190485"/>
                </a:cubicBezTo>
                <a:cubicBezTo>
                  <a:pt x="687493" y="194114"/>
                  <a:pt x="688861" y="197693"/>
                  <a:pt x="689912" y="201371"/>
                </a:cubicBezTo>
                <a:cubicBezTo>
                  <a:pt x="691282" y="206166"/>
                  <a:pt x="692108" y="211108"/>
                  <a:pt x="693541" y="215885"/>
                </a:cubicBezTo>
                <a:cubicBezTo>
                  <a:pt x="695739" y="223212"/>
                  <a:pt x="700798" y="237657"/>
                  <a:pt x="700798" y="237657"/>
                </a:cubicBezTo>
                <a:cubicBezTo>
                  <a:pt x="707707" y="279118"/>
                  <a:pt x="710634" y="287494"/>
                  <a:pt x="700798" y="346514"/>
                </a:cubicBezTo>
                <a:cubicBezTo>
                  <a:pt x="700597" y="347719"/>
                  <a:pt x="686093" y="371302"/>
                  <a:pt x="679026" y="375542"/>
                </a:cubicBezTo>
                <a:cubicBezTo>
                  <a:pt x="675746" y="377510"/>
                  <a:pt x="671769" y="377961"/>
                  <a:pt x="668141" y="379171"/>
                </a:cubicBezTo>
                <a:cubicBezTo>
                  <a:pt x="665722" y="382800"/>
                  <a:pt x="663608" y="386652"/>
                  <a:pt x="660884" y="390057"/>
                </a:cubicBezTo>
                <a:cubicBezTo>
                  <a:pt x="654977" y="397441"/>
                  <a:pt x="650820" y="399184"/>
                  <a:pt x="642741" y="404571"/>
                </a:cubicBezTo>
                <a:cubicBezTo>
                  <a:pt x="640322" y="408200"/>
                  <a:pt x="638889" y="412733"/>
                  <a:pt x="635484" y="415457"/>
                </a:cubicBezTo>
                <a:cubicBezTo>
                  <a:pt x="632497" y="417846"/>
                  <a:pt x="627303" y="416380"/>
                  <a:pt x="624598" y="419085"/>
                </a:cubicBezTo>
                <a:cubicBezTo>
                  <a:pt x="618431" y="425252"/>
                  <a:pt x="618359" y="438099"/>
                  <a:pt x="610084" y="440857"/>
                </a:cubicBezTo>
                <a:lnTo>
                  <a:pt x="588312" y="448114"/>
                </a:lnTo>
                <a:cubicBezTo>
                  <a:pt x="582155" y="466587"/>
                  <a:pt x="589632" y="453832"/>
                  <a:pt x="573798" y="462628"/>
                </a:cubicBezTo>
                <a:cubicBezTo>
                  <a:pt x="566173" y="466864"/>
                  <a:pt x="552026" y="477142"/>
                  <a:pt x="552026" y="477142"/>
                </a:cubicBezTo>
                <a:cubicBezTo>
                  <a:pt x="550817" y="480771"/>
                  <a:pt x="550787" y="485041"/>
                  <a:pt x="548398" y="488028"/>
                </a:cubicBezTo>
                <a:cubicBezTo>
                  <a:pt x="545674" y="491433"/>
                  <a:pt x="540862" y="492493"/>
                  <a:pt x="537512" y="495285"/>
                </a:cubicBezTo>
                <a:cubicBezTo>
                  <a:pt x="509568" y="518571"/>
                  <a:pt x="542771" y="495407"/>
                  <a:pt x="515741" y="513428"/>
                </a:cubicBezTo>
                <a:cubicBezTo>
                  <a:pt x="513322" y="517057"/>
                  <a:pt x="511208" y="520909"/>
                  <a:pt x="508484" y="524314"/>
                </a:cubicBezTo>
                <a:cubicBezTo>
                  <a:pt x="502233" y="532128"/>
                  <a:pt x="485782" y="543976"/>
                  <a:pt x="479455" y="546085"/>
                </a:cubicBezTo>
                <a:lnTo>
                  <a:pt x="468569" y="549714"/>
                </a:lnTo>
                <a:cubicBezTo>
                  <a:pt x="447771" y="580912"/>
                  <a:pt x="475464" y="544198"/>
                  <a:pt x="450426" y="564228"/>
                </a:cubicBezTo>
                <a:cubicBezTo>
                  <a:pt x="426978" y="582986"/>
                  <a:pt x="459645" y="569623"/>
                  <a:pt x="432284" y="578742"/>
                </a:cubicBezTo>
                <a:cubicBezTo>
                  <a:pt x="408428" y="602598"/>
                  <a:pt x="453289" y="559901"/>
                  <a:pt x="403255" y="593257"/>
                </a:cubicBezTo>
                <a:cubicBezTo>
                  <a:pt x="377334" y="610537"/>
                  <a:pt x="389945" y="605656"/>
                  <a:pt x="366969" y="611400"/>
                </a:cubicBezTo>
                <a:cubicBezTo>
                  <a:pt x="363341" y="610190"/>
                  <a:pt x="358473" y="610758"/>
                  <a:pt x="356084" y="607771"/>
                </a:cubicBezTo>
                <a:cubicBezTo>
                  <a:pt x="352969" y="603877"/>
                  <a:pt x="353213" y="598186"/>
                  <a:pt x="352455" y="593257"/>
                </a:cubicBezTo>
                <a:cubicBezTo>
                  <a:pt x="350789" y="582432"/>
                  <a:pt x="350036" y="571486"/>
                  <a:pt x="348826" y="560600"/>
                </a:cubicBezTo>
                <a:cubicBezTo>
                  <a:pt x="347617" y="529152"/>
                  <a:pt x="346852" y="497684"/>
                  <a:pt x="345198" y="466257"/>
                </a:cubicBezTo>
                <a:cubicBezTo>
                  <a:pt x="344433" y="451712"/>
                  <a:pt x="345852" y="436635"/>
                  <a:pt x="341569" y="422714"/>
                </a:cubicBezTo>
                <a:cubicBezTo>
                  <a:pt x="340444" y="419058"/>
                  <a:pt x="334418" y="419915"/>
                  <a:pt x="330684" y="419085"/>
                </a:cubicBezTo>
                <a:cubicBezTo>
                  <a:pt x="323502" y="417489"/>
                  <a:pt x="316151" y="416773"/>
                  <a:pt x="308912" y="415457"/>
                </a:cubicBezTo>
                <a:cubicBezTo>
                  <a:pt x="302844" y="414354"/>
                  <a:pt x="296817" y="413038"/>
                  <a:pt x="290769" y="411828"/>
                </a:cubicBezTo>
                <a:cubicBezTo>
                  <a:pt x="248436" y="413038"/>
                  <a:pt x="205988" y="412124"/>
                  <a:pt x="163769" y="415457"/>
                </a:cubicBezTo>
                <a:cubicBezTo>
                  <a:pt x="159422" y="415800"/>
                  <a:pt x="156784" y="420764"/>
                  <a:pt x="152884" y="422714"/>
                </a:cubicBezTo>
                <a:cubicBezTo>
                  <a:pt x="141699" y="428306"/>
                  <a:pt x="122968" y="428721"/>
                  <a:pt x="112969" y="429971"/>
                </a:cubicBezTo>
                <a:cubicBezTo>
                  <a:pt x="81947" y="440312"/>
                  <a:pt x="98788" y="436279"/>
                  <a:pt x="62169" y="440857"/>
                </a:cubicBezTo>
                <a:cubicBezTo>
                  <a:pt x="37578" y="449053"/>
                  <a:pt x="67576" y="439776"/>
                  <a:pt x="25884" y="448114"/>
                </a:cubicBezTo>
                <a:cubicBezTo>
                  <a:pt x="22133" y="448864"/>
                  <a:pt x="18804" y="451361"/>
                  <a:pt x="14998" y="451742"/>
                </a:cubicBezTo>
                <a:cubicBezTo>
                  <a:pt x="6573" y="452584"/>
                  <a:pt x="1089" y="459604"/>
                  <a:pt x="484" y="455371"/>
                </a:cubicBezTo>
                <a:close/>
              </a:path>
            </a:pathLst>
          </a:cu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91506" y="3517962"/>
            <a:ext cx="4888981" cy="2670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4135567" y="1393726"/>
            <a:ext cx="0" cy="424847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27784" y="1412776"/>
            <a:ext cx="0" cy="424847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80112" y="1484784"/>
            <a:ext cx="0" cy="424847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67544" y="1424389"/>
            <a:ext cx="1559810" cy="1200329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Radiographs may</a:t>
            </a:r>
          </a:p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  cropped and presented with pre-op images of the area of main complaint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36296" y="1193556"/>
            <a:ext cx="1559810" cy="1015663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Diagnostic features</a:t>
            </a:r>
          </a:p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May be highlighted on cropped radiographs to support diagnosis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6240" y="234888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D2</a:t>
            </a:r>
          </a:p>
        </p:txBody>
      </p:sp>
      <p:cxnSp>
        <p:nvCxnSpPr>
          <p:cNvPr id="17" name="Straight Connector 16"/>
          <p:cNvCxnSpPr>
            <a:stCxn id="12" idx="1"/>
          </p:cNvCxnSpPr>
          <p:nvPr/>
        </p:nvCxnSpPr>
        <p:spPr>
          <a:xfrm flipH="1">
            <a:off x="5090592" y="1701388"/>
            <a:ext cx="2145704" cy="832158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382254" y="2996952"/>
            <a:ext cx="1559810" cy="138499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Presentation tip</a:t>
            </a:r>
          </a:p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Use lines drawn in </a:t>
            </a:r>
            <a:r>
              <a:rPr lang="en-GB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powerpoint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help line up &amp; size images</a:t>
            </a:r>
          </a:p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Erase these before submission</a:t>
            </a:r>
          </a:p>
        </p:txBody>
      </p:sp>
      <p:cxnSp>
        <p:nvCxnSpPr>
          <p:cNvPr id="19" name="Straight Connector 18"/>
          <p:cNvCxnSpPr>
            <a:stCxn id="18" idx="1"/>
          </p:cNvCxnSpPr>
          <p:nvPr/>
        </p:nvCxnSpPr>
        <p:spPr>
          <a:xfrm flipH="1" flipV="1">
            <a:off x="5580112" y="3689449"/>
            <a:ext cx="1802142" cy="1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53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Periodontal radiography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42202" y="943456"/>
            <a:ext cx="6240251" cy="867053"/>
          </a:xfr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GB" sz="1800" dirty="0"/>
              <a:t>Radiographs (or clinical images) demonstrating periodontal may also be presented where relevant</a:t>
            </a:r>
          </a:p>
          <a:p>
            <a:r>
              <a:rPr lang="en-GB" sz="1800" b="1" dirty="0"/>
              <a:t>All radiographic images </a:t>
            </a:r>
            <a:r>
              <a:rPr lang="en-GB" sz="1800" b="1" i="1" u="sng" dirty="0"/>
              <a:t>must</a:t>
            </a:r>
            <a:r>
              <a:rPr lang="en-GB" sz="1800" b="1" dirty="0"/>
              <a:t> be justifiable</a:t>
            </a:r>
          </a:p>
        </p:txBody>
      </p:sp>
      <p:pic>
        <p:nvPicPr>
          <p:cNvPr id="9218" name="Picture 2" descr="C:\Users\Louis\Documents\FOLDERS 2012\Folders to do big laptop\NEW FOLDERS\New folder (16)\periodontaljuce oct 2011\X rays\perio defects\1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272" y="2037207"/>
            <a:ext cx="5391456" cy="4052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920867" y="4568769"/>
            <a:ext cx="1062214" cy="7880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31519" y="5535971"/>
            <a:ext cx="223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Loss of lamina </a:t>
            </a:r>
            <a:r>
              <a:rPr lang="en-GB" dirty="0" err="1">
                <a:solidFill>
                  <a:schemeClr val="bg1"/>
                </a:solidFill>
              </a:rPr>
              <a:t>dura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62328" y="2679646"/>
            <a:ext cx="0" cy="7681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18758" y="1993553"/>
            <a:ext cx="2990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Poorly defined alveolar crest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13963" y="3959622"/>
            <a:ext cx="1653765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66170" y="3554255"/>
            <a:ext cx="2216911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67728" y="3774956"/>
            <a:ext cx="1345305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Lamina </a:t>
            </a:r>
            <a:r>
              <a:rPr lang="en-GB" dirty="0" err="1"/>
              <a:t>dura</a:t>
            </a:r>
            <a:endParaRPr lang="en-GB" dirty="0"/>
          </a:p>
          <a:p>
            <a:pPr algn="ctr"/>
            <a:r>
              <a:rPr lang="en-GB" dirty="0"/>
              <a:t>intact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6405" y="3369589"/>
            <a:ext cx="1202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20%</a:t>
            </a:r>
          </a:p>
          <a:p>
            <a:r>
              <a:rPr lang="en-GB" dirty="0"/>
              <a:t>Horizontal </a:t>
            </a:r>
          </a:p>
          <a:p>
            <a:r>
              <a:rPr lang="en-GB" dirty="0"/>
              <a:t>bone loss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6461" y="1196752"/>
            <a:ext cx="1715057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NB: </a:t>
            </a: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Different patient 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 relevant to this example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24328" y="3046423"/>
            <a:ext cx="1284601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Don’t record negative findings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267728" y="3831254"/>
            <a:ext cx="1345305" cy="5900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65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1EFFC-06F7-2FFE-F51F-5BFB10546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A5E71-367B-79F8-75AE-92A061C66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Endodontic radiography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50431A-562E-288C-06DE-4D30ACA56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731" y="2857456"/>
            <a:ext cx="6240251" cy="867053"/>
          </a:xfr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r>
              <a:rPr lang="en-GB" sz="1800" dirty="0"/>
              <a:t>Radiograph/s to show pre-op periapical view of the tooth being treated is </a:t>
            </a:r>
            <a:r>
              <a:rPr lang="en-GB" sz="1800" b="1" dirty="0"/>
              <a:t>mandatory. </a:t>
            </a:r>
            <a:r>
              <a:rPr lang="en-GB" sz="1800" dirty="0"/>
              <a:t>Radiographs taken during the treatment can be presented. A post op view of the final obturation achieved is </a:t>
            </a:r>
            <a:r>
              <a:rPr lang="en-GB" sz="1800" b="1" dirty="0"/>
              <a:t>mandatory</a:t>
            </a:r>
          </a:p>
          <a:p>
            <a:r>
              <a:rPr lang="en-GB" sz="1800" b="1" dirty="0"/>
              <a:t>All radiographic images </a:t>
            </a:r>
            <a:r>
              <a:rPr lang="en-GB" sz="1800" b="1" i="1" u="sng" dirty="0"/>
              <a:t>must</a:t>
            </a:r>
            <a:r>
              <a:rPr lang="en-GB" sz="1800" b="1" dirty="0"/>
              <a:t> be justifiable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27354FE-1F87-02F1-FF8D-4B9EBA6528AF}"/>
              </a:ext>
            </a:extLst>
          </p:cNvPr>
          <p:cNvCxnSpPr/>
          <p:nvPr/>
        </p:nvCxnSpPr>
        <p:spPr>
          <a:xfrm flipV="1">
            <a:off x="2920867" y="4568769"/>
            <a:ext cx="1062214" cy="7880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3B3B66-6944-38A9-9A1E-D606F570893A}"/>
              </a:ext>
            </a:extLst>
          </p:cNvPr>
          <p:cNvCxnSpPr/>
          <p:nvPr/>
        </p:nvCxnSpPr>
        <p:spPr>
          <a:xfrm>
            <a:off x="5762328" y="2679646"/>
            <a:ext cx="0" cy="7681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1E8D9D9-9825-2C07-CFEC-549B15675418}"/>
              </a:ext>
            </a:extLst>
          </p:cNvPr>
          <p:cNvSpPr txBox="1"/>
          <p:nvPr/>
        </p:nvSpPr>
        <p:spPr>
          <a:xfrm>
            <a:off x="4118758" y="1993553"/>
            <a:ext cx="2990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Poorly defined alveolar crest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F509FD-0B40-BA19-B3B6-01BCB5B9A2B5}"/>
              </a:ext>
            </a:extLst>
          </p:cNvPr>
          <p:cNvCxnSpPr/>
          <p:nvPr/>
        </p:nvCxnSpPr>
        <p:spPr>
          <a:xfrm flipH="1">
            <a:off x="5613963" y="3959622"/>
            <a:ext cx="1653765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X-ray of teeth and implants&#10;&#10;AI-generated content may be incorrect.">
            <a:extLst>
              <a:ext uri="{FF2B5EF4-FFF2-40B4-BE49-F238E27FC236}">
                <a16:creationId xmlns:a16="http://schemas.microsoft.com/office/drawing/2014/main" id="{E2345F80-3E27-BBB8-CF90-15F51A890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06" y="4001587"/>
            <a:ext cx="3492990" cy="2581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1FAF06-9E5D-2346-3888-CDA495DA5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13" y="3902319"/>
            <a:ext cx="3711001" cy="26530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1FB8EA-8FD1-6B1A-8628-4E12CA8D9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443" y="862715"/>
            <a:ext cx="2780726" cy="18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tests </a:t>
            </a:r>
            <a:r>
              <a:rPr lang="en-GB" sz="2400" dirty="0"/>
              <a:t>(Endodontic health)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1F497B"/>
                </a:solidFill>
              </a:rPr>
              <a:t>Sensibility testing where relevant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27584" y="1807368"/>
            <a:ext cx="2853149" cy="83099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GB" sz="1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where clinically indicated for diagnosis/monitoring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Record positive/negative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Use control teeth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24CA6-0841-024A-D854-4F63F9591404}"/>
              </a:ext>
            </a:extLst>
          </p:cNvPr>
          <p:cNvSpPr/>
          <p:nvPr/>
        </p:nvSpPr>
        <p:spPr>
          <a:xfrm>
            <a:off x="849839" y="3259723"/>
            <a:ext cx="4752528" cy="338554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Indicate the test undertaken </a:t>
            </a:r>
            <a:r>
              <a:rPr lang="en-GB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eg</a:t>
            </a: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endo ice/frost</a:t>
            </a:r>
          </a:p>
        </p:txBody>
      </p:sp>
    </p:spTree>
    <p:extLst>
      <p:ext uri="{BB962C8B-B14F-4D97-AF65-F5344CB8AC3E}">
        <p14:creationId xmlns:p14="http://schemas.microsoft.com/office/powerpoint/2010/main" val="3002752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Area of focus for case report / area of main complaint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2243138"/>
            <a:ext cx="8229600" cy="3671887"/>
          </a:xfrm>
        </p:spPr>
        <p:txBody>
          <a:bodyPr/>
          <a:lstStyle/>
          <a:p>
            <a:pPr marL="0" indent="0">
              <a:buNone/>
            </a:pPr>
            <a:endParaRPr lang="en-GB" sz="2400" b="1" dirty="0"/>
          </a:p>
          <a:p>
            <a:pPr>
              <a:buNone/>
            </a:pPr>
            <a:endParaRPr lang="en-GB" sz="2400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dirty="0"/>
          </a:p>
          <a:p>
            <a:pPr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566124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1059" y="3013501"/>
            <a:ext cx="3816424" cy="83099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Presentation tip</a:t>
            </a:r>
          </a:p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When taking clinical photographs  think about how you will present them on a </a:t>
            </a:r>
            <a:r>
              <a:rPr lang="en-GB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powerpoint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slide</a:t>
            </a:r>
          </a:p>
          <a:p>
            <a:pPr lvl="0" algn="ctr"/>
            <a:r>
              <a:rPr lang="en-GB" sz="1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See next slide</a:t>
            </a:r>
          </a:p>
        </p:txBody>
      </p:sp>
    </p:spTree>
    <p:extLst>
      <p:ext uri="{BB962C8B-B14F-4D97-AF65-F5344CB8AC3E}">
        <p14:creationId xmlns:p14="http://schemas.microsoft.com/office/powerpoint/2010/main" val="18965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Area of focus for case report / area of main complaint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1640" y="3105834"/>
            <a:ext cx="2664296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Close-up pre-operative image (rotated/cropped) to demonstrate subject of case report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D5D1EE-9768-33A1-2F22-4636504E0B5C}"/>
              </a:ext>
            </a:extLst>
          </p:cNvPr>
          <p:cNvSpPr/>
          <p:nvPr/>
        </p:nvSpPr>
        <p:spPr>
          <a:xfrm>
            <a:off x="4240940" y="4941168"/>
            <a:ext cx="4752528" cy="83099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Provide a caption to describe what the image is depicting  </a:t>
            </a:r>
            <a:r>
              <a:rPr lang="en-GB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eg</a:t>
            </a: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patient presents with a fractured upper right central incisor.</a:t>
            </a:r>
          </a:p>
        </p:txBody>
      </p:sp>
      <p:pic>
        <p:nvPicPr>
          <p:cNvPr id="7" name="Picture 6" descr="Close-up of hands holding a tooth&#10;&#10;AI-generated content may be incorrect.">
            <a:extLst>
              <a:ext uri="{FF2B5EF4-FFF2-40B4-BE49-F238E27FC236}">
                <a16:creationId xmlns:a16="http://schemas.microsoft.com/office/drawing/2014/main" id="{D86340E0-C500-5387-EB9C-AF9D8D1CA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6" t="29073" r="29697" b="34450"/>
          <a:stretch/>
        </p:blipFill>
        <p:spPr>
          <a:xfrm rot="10800000">
            <a:off x="4580684" y="2318169"/>
            <a:ext cx="4073041" cy="22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>
                <a:latin typeface="Arial"/>
                <a:cs typeface="Arial"/>
              </a:rPr>
              <a:t> </a:t>
            </a:r>
            <a:r>
              <a:rPr lang="en-GB" sz="2400" b="1" dirty="0" err="1">
                <a:latin typeface="Arial"/>
                <a:cs typeface="Arial"/>
              </a:rPr>
              <a:t>CGDent</a:t>
            </a:r>
            <a:r>
              <a:rPr lang="en-GB" sz="2400" b="1" dirty="0">
                <a:latin typeface="Arial"/>
                <a:cs typeface="Arial"/>
              </a:rPr>
              <a:t> Clinical and Technical Domain C</a:t>
            </a:r>
            <a:r>
              <a:rPr lang="en-GB" sz="2400" dirty="0">
                <a:latin typeface="Arial"/>
                <a:cs typeface="Arial"/>
              </a:rPr>
              <a:t>ase Report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lvl="0" indent="0">
              <a:buClr>
                <a:srgbClr val="1F497D"/>
              </a:buClr>
              <a:buNone/>
            </a:pPr>
            <a:r>
              <a:rPr lang="en-GB" dirty="0">
                <a:solidFill>
                  <a:prstClr val="black"/>
                </a:solidFill>
              </a:rPr>
              <a:t>State here what discipline within Restorative Dentistry the case covers (delete as appropriate):</a:t>
            </a:r>
          </a:p>
          <a:p>
            <a:pPr marL="0" lvl="0" indent="0">
              <a:buClr>
                <a:srgbClr val="1F497D"/>
              </a:buClr>
              <a:buNone/>
            </a:pPr>
            <a:endParaRPr lang="en-GB" dirty="0">
              <a:solidFill>
                <a:prstClr val="black"/>
              </a:solidFill>
            </a:endParaRPr>
          </a:p>
          <a:p>
            <a:pPr>
              <a:buClr>
                <a:srgbClr val="1F497D"/>
              </a:buClr>
            </a:pPr>
            <a:r>
              <a:rPr lang="en-GB" dirty="0">
                <a:solidFill>
                  <a:prstClr val="black"/>
                </a:solidFill>
              </a:rPr>
              <a:t>Endodontics</a:t>
            </a:r>
          </a:p>
          <a:p>
            <a:pPr>
              <a:buClr>
                <a:srgbClr val="1F497D"/>
              </a:buClr>
            </a:pPr>
            <a:r>
              <a:rPr lang="en-GB" dirty="0">
                <a:solidFill>
                  <a:prstClr val="black"/>
                </a:solidFill>
              </a:rPr>
              <a:t>Periodontics</a:t>
            </a:r>
          </a:p>
          <a:p>
            <a:pPr>
              <a:buClr>
                <a:srgbClr val="1F497D"/>
              </a:buClr>
            </a:pPr>
            <a:r>
              <a:rPr lang="en-GB" dirty="0">
                <a:solidFill>
                  <a:prstClr val="black"/>
                </a:solidFill>
              </a:rPr>
              <a:t>Prosthodontics</a:t>
            </a:r>
          </a:p>
          <a:p>
            <a:pPr>
              <a:buClr>
                <a:srgbClr val="1F497D"/>
              </a:buClr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14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Diagnosis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E103C3-9C5A-5C06-1058-A91C928AC98C}"/>
              </a:ext>
            </a:extLst>
          </p:cNvPr>
          <p:cNvSpPr/>
          <p:nvPr/>
        </p:nvSpPr>
        <p:spPr>
          <a:xfrm>
            <a:off x="2193007" y="2420888"/>
            <a:ext cx="4752528" cy="83099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Provide a clear diagnosis/differential diagnosis for your case. Indicate any further tests which are required.</a:t>
            </a:r>
          </a:p>
        </p:txBody>
      </p:sp>
    </p:spTree>
    <p:extLst>
      <p:ext uri="{BB962C8B-B14F-4D97-AF65-F5344CB8AC3E}">
        <p14:creationId xmlns:p14="http://schemas.microsoft.com/office/powerpoint/2010/main" val="4008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Management options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B359D1-36D5-2111-9508-877E843EDF31}"/>
              </a:ext>
            </a:extLst>
          </p:cNvPr>
          <p:cNvSpPr/>
          <p:nvPr/>
        </p:nvSpPr>
        <p:spPr>
          <a:xfrm>
            <a:off x="2193007" y="3013501"/>
            <a:ext cx="4752528" cy="338554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Give a list of the options relevant to your case.</a:t>
            </a:r>
          </a:p>
        </p:txBody>
      </p:sp>
    </p:spTree>
    <p:extLst>
      <p:ext uri="{BB962C8B-B14F-4D97-AF65-F5344CB8AC3E}">
        <p14:creationId xmlns:p14="http://schemas.microsoft.com/office/powerpoint/2010/main" val="8742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Personalised care plan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33067" y="2921168"/>
            <a:ext cx="3672408" cy="1015663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Provide a numbered list of all treatment/management items in the order that you are expecting to carry them out with justifications as to why, including non-operative measures / active surveillance</a:t>
            </a:r>
          </a:p>
        </p:txBody>
      </p:sp>
    </p:spTree>
    <p:extLst>
      <p:ext uri="{BB962C8B-B14F-4D97-AF65-F5344CB8AC3E}">
        <p14:creationId xmlns:p14="http://schemas.microsoft.com/office/powerpoint/2010/main" val="135531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Justification for chosen care plan 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592" y="1124744"/>
            <a:ext cx="3672408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Demonstration of the evidence base to support your care plan must be provided with respect to: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8840"/>
            <a:ext cx="4834880" cy="37444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000" dirty="0"/>
              <a:t>Justification for operative treatment(s)</a:t>
            </a:r>
          </a:p>
          <a:p>
            <a:r>
              <a:rPr lang="en-GB" sz="2000" dirty="0"/>
              <a:t>Advantages of this option over others</a:t>
            </a:r>
          </a:p>
          <a:p>
            <a:r>
              <a:rPr lang="en-GB" sz="2000" dirty="0"/>
              <a:t>Risk/benefit analysis</a:t>
            </a:r>
          </a:p>
          <a:p>
            <a:r>
              <a:rPr lang="en-GB" sz="2000" dirty="0">
                <a:latin typeface="Arial"/>
                <a:cs typeface="Arial"/>
              </a:rPr>
              <a:t>Evidence of valid consent*</a:t>
            </a:r>
          </a:p>
          <a:p>
            <a:r>
              <a:rPr lang="en-GB" sz="2000" dirty="0"/>
              <a:t>Medico-legal considerations</a:t>
            </a:r>
          </a:p>
          <a:p>
            <a:r>
              <a:rPr lang="en-GB" sz="2000" dirty="0"/>
              <a:t>Shared decision-making</a:t>
            </a:r>
          </a:p>
          <a:p>
            <a:r>
              <a:rPr lang="en-GB" sz="2000" dirty="0"/>
              <a:t>Referral for specialist care/opinion.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*including consent for use of data –see template patient information sheet and consent form. 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9140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 of treatment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8146" y="4221088"/>
            <a:ext cx="2880320" cy="83099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Appropriate clinical images demonstrating clinical stages may be submitted to support text                                     (&amp; aid concision)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00075" y="2782669"/>
            <a:ext cx="3138391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Provide a </a:t>
            </a: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concise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(illustrated where appropriate) description of treatment/management carried out.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6436" y="1484784"/>
            <a:ext cx="4470648" cy="3024336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Patient experience</a:t>
            </a:r>
          </a:p>
          <a:p>
            <a:r>
              <a:rPr lang="en-GB" sz="2000" dirty="0"/>
              <a:t>Oral health benefit/gain</a:t>
            </a:r>
          </a:p>
          <a:p>
            <a:r>
              <a:rPr lang="en-GB" sz="2000" dirty="0"/>
              <a:t>Aesthetic quality (where relevant)</a:t>
            </a:r>
          </a:p>
          <a:p>
            <a:r>
              <a:rPr lang="en-GB" sz="2000" dirty="0"/>
              <a:t>Prognosis</a:t>
            </a:r>
          </a:p>
          <a:p>
            <a:r>
              <a:rPr lang="en-GB" sz="2000" dirty="0"/>
              <a:t>Long-term maintenance strategy (patient &amp; operator)</a:t>
            </a:r>
          </a:p>
          <a:p>
            <a:r>
              <a:rPr lang="en-GB" sz="2000" dirty="0"/>
              <a:t>Recall frequency</a:t>
            </a:r>
          </a:p>
          <a:p>
            <a:r>
              <a:rPr lang="en-GB" sz="2000" dirty="0"/>
              <a:t>Estimated longevity</a:t>
            </a:r>
          </a:p>
          <a:p>
            <a:r>
              <a:rPr lang="en-GB" sz="2000" dirty="0"/>
              <a:t>Estimated mode of failure</a:t>
            </a:r>
          </a:p>
          <a:p>
            <a:r>
              <a:rPr lang="en-GB" sz="2000" dirty="0"/>
              <a:t>How will failure be managed?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4552506" y="4509120"/>
            <a:ext cx="3223465" cy="1015663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Post-op close-up </a:t>
            </a:r>
            <a:r>
              <a:rPr lang="en-GB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occlusal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image </a:t>
            </a:r>
          </a:p>
          <a:p>
            <a:pPr algn="ctr"/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Mandatory view</a:t>
            </a:r>
          </a:p>
          <a:p>
            <a:pPr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Highlight the features relevant to your case and to demonstrate that the desired outcome has been achieved.</a:t>
            </a:r>
          </a:p>
        </p:txBody>
      </p:sp>
      <p:pic>
        <p:nvPicPr>
          <p:cNvPr id="7" name="Content Placeholder 6" descr="nik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4873" y="4509120"/>
            <a:ext cx="1027607" cy="1200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23528" y="836712"/>
            <a:ext cx="4032448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Candidate must describe their opinion of the outcome of the care plan with regard to:</a:t>
            </a:r>
          </a:p>
        </p:txBody>
      </p:sp>
    </p:spTree>
    <p:extLst>
      <p:ext uri="{BB962C8B-B14F-4D97-AF65-F5344CB8AC3E}">
        <p14:creationId xmlns:p14="http://schemas.microsoft.com/office/powerpoint/2010/main" val="36249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D05D3-F9A5-B085-2135-BA6DF9A3A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881E778-8CB7-8E78-AB55-C4DD44C0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AC6046-1172-495C-29F3-1BCA27BCE8D8}"/>
              </a:ext>
            </a:extLst>
          </p:cNvPr>
          <p:cNvSpPr/>
          <p:nvPr/>
        </p:nvSpPr>
        <p:spPr>
          <a:xfrm>
            <a:off x="2193007" y="3136612"/>
            <a:ext cx="4752528" cy="83099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List the references relevant to your case indicating an evidence based approach to your treatment and management.</a:t>
            </a:r>
          </a:p>
        </p:txBody>
      </p:sp>
    </p:spTree>
    <p:extLst>
      <p:ext uri="{BB962C8B-B14F-4D97-AF65-F5344CB8AC3E}">
        <p14:creationId xmlns:p14="http://schemas.microsoft.com/office/powerpoint/2010/main" val="398474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</a:t>
            </a:r>
            <a:r>
              <a:rPr lang="en-GB" sz="2000" dirty="0"/>
              <a:t>(Word limit maximum = </a:t>
            </a:r>
            <a:r>
              <a:rPr lang="en-GB" sz="2000" b="1" dirty="0"/>
              <a:t>1000</a:t>
            </a:r>
            <a:r>
              <a:rPr lang="en-GB" sz="2000" dirty="0"/>
              <a:t>)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2337023" y="2276872"/>
            <a:ext cx="4464496" cy="4176465"/>
          </a:xfrm>
        </p:spPr>
        <p:txBody>
          <a:bodyPr>
            <a:normAutofit fontScale="85000" lnSpcReduction="10000"/>
          </a:bodyPr>
          <a:lstStyle/>
          <a:p>
            <a:r>
              <a:rPr lang="en-GB" sz="1800" dirty="0"/>
              <a:t>Describe how patient &amp; operator benefitted from this case</a:t>
            </a:r>
          </a:p>
          <a:p>
            <a:r>
              <a:rPr lang="en-GB" sz="1800" dirty="0"/>
              <a:t>How do successful aspects relate to assessment, planning, techniques, equipment and materials?</a:t>
            </a:r>
          </a:p>
          <a:p>
            <a:r>
              <a:rPr lang="en-GB" sz="1800" dirty="0"/>
              <a:t>Identify challenges, difficulties, compromises (how were they managed?)</a:t>
            </a:r>
          </a:p>
          <a:p>
            <a:r>
              <a:rPr lang="en-GB" sz="1800" dirty="0"/>
              <a:t>What would you do differently in future?</a:t>
            </a:r>
          </a:p>
          <a:p>
            <a:r>
              <a:rPr lang="en-GB" sz="1800" dirty="0"/>
              <a:t>Identify how errors will inform future procedures</a:t>
            </a:r>
          </a:p>
          <a:p>
            <a:r>
              <a:rPr lang="en-GB" sz="1800" dirty="0"/>
              <a:t>Describe what you have learned from the use of clinical photography</a:t>
            </a:r>
          </a:p>
          <a:p>
            <a:r>
              <a:rPr lang="en-GB" sz="1800" dirty="0"/>
              <a:t>Describe any learning outcomes regarding photographic technique</a:t>
            </a:r>
          </a:p>
          <a:p>
            <a:r>
              <a:rPr lang="en-GB" sz="1800" dirty="0"/>
              <a:t>Describe how you are going to integrate learning outcomes from this case into everyday practice.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20" name="Rectangle 19"/>
          <p:cNvSpPr/>
          <p:nvPr/>
        </p:nvSpPr>
        <p:spPr>
          <a:xfrm>
            <a:off x="2337023" y="980728"/>
            <a:ext cx="4032448" cy="83099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Candidates must demonstrate </a:t>
            </a: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insight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into the positive &amp; negative learning outcomes of the case. This may be submitted as a separate document.</a:t>
            </a:r>
          </a:p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Subject areas for discussion may include:</a:t>
            </a:r>
          </a:p>
        </p:txBody>
      </p:sp>
    </p:spTree>
    <p:extLst>
      <p:ext uri="{BB962C8B-B14F-4D97-AF65-F5344CB8AC3E}">
        <p14:creationId xmlns:p14="http://schemas.microsoft.com/office/powerpoint/2010/main" val="309023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Presentation quality – guide to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116106"/>
            <a:ext cx="4038600" cy="4905183"/>
          </a:xfrm>
        </p:spPr>
        <p:txBody>
          <a:bodyPr>
            <a:normAutofit lnSpcReduction="10000"/>
          </a:bodyPr>
          <a:lstStyle/>
          <a:p>
            <a:r>
              <a:rPr lang="en-GB" sz="1800" b="1" dirty="0">
                <a:solidFill>
                  <a:srgbClr val="1F497B"/>
                </a:solidFill>
              </a:rPr>
              <a:t>Text </a:t>
            </a:r>
          </a:p>
          <a:p>
            <a:r>
              <a:rPr lang="en-GB" sz="1800" dirty="0"/>
              <a:t>Scientific writing style</a:t>
            </a:r>
          </a:p>
          <a:p>
            <a:r>
              <a:rPr lang="en-GB" sz="1800" dirty="0"/>
              <a:t>Precise dental terminology</a:t>
            </a:r>
          </a:p>
          <a:p>
            <a:r>
              <a:rPr lang="en-GB" sz="1800" dirty="0"/>
              <a:t>Reflection within word limit</a:t>
            </a:r>
          </a:p>
          <a:p>
            <a:r>
              <a:rPr lang="en-GB" sz="1800" dirty="0"/>
              <a:t>Spelling/grammatical errors</a:t>
            </a:r>
          </a:p>
          <a:p>
            <a:r>
              <a:rPr lang="en-GB" sz="1800" dirty="0"/>
              <a:t>Evidence base to support case</a:t>
            </a:r>
          </a:p>
          <a:p>
            <a:r>
              <a:rPr lang="en-GB" sz="1800" dirty="0"/>
              <a:t>References</a:t>
            </a:r>
          </a:p>
          <a:p>
            <a:endParaRPr lang="en-GB" sz="1800" dirty="0"/>
          </a:p>
          <a:p>
            <a:r>
              <a:rPr lang="en-GB" sz="1800" b="1" dirty="0">
                <a:solidFill>
                  <a:srgbClr val="1F497B"/>
                </a:solidFill>
              </a:rPr>
              <a:t>Clinical photography</a:t>
            </a:r>
          </a:p>
          <a:p>
            <a:r>
              <a:rPr lang="en-GB" sz="1800" dirty="0"/>
              <a:t>Appropriate supportive views</a:t>
            </a:r>
          </a:p>
          <a:p>
            <a:r>
              <a:rPr lang="en-GB" sz="1800" dirty="0"/>
              <a:t>Quality 1/2/3</a:t>
            </a:r>
          </a:p>
          <a:p>
            <a:r>
              <a:rPr lang="en-GB" sz="1800" dirty="0"/>
              <a:t>Positioning</a:t>
            </a:r>
          </a:p>
          <a:p>
            <a:r>
              <a:rPr lang="en-GB" sz="1800" dirty="0"/>
              <a:t>Focus</a:t>
            </a:r>
          </a:p>
          <a:p>
            <a:r>
              <a:rPr lang="en-GB" sz="1800" dirty="0"/>
              <a:t>Exposure</a:t>
            </a:r>
          </a:p>
          <a:p>
            <a:r>
              <a:rPr lang="en-GB" sz="1800" dirty="0"/>
              <a:t>Technique errors</a:t>
            </a:r>
          </a:p>
        </p:txBody>
      </p:sp>
    </p:spTree>
    <p:extLst>
      <p:ext uri="{BB962C8B-B14F-4D97-AF65-F5344CB8AC3E}">
        <p14:creationId xmlns:p14="http://schemas.microsoft.com/office/powerpoint/2010/main" val="41658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Patient details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834745"/>
              </p:ext>
            </p:extLst>
          </p:nvPr>
        </p:nvGraphicFramePr>
        <p:xfrm>
          <a:off x="251520" y="1686228"/>
          <a:ext cx="5050904" cy="3686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1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1747">
                <a:tc>
                  <a:txBody>
                    <a:bodyPr/>
                    <a:lstStyle/>
                    <a:p>
                      <a:r>
                        <a:rPr lang="en-GB" dirty="0"/>
                        <a:t>Patient code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Male/Female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666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747">
                <a:tc>
                  <a:txBody>
                    <a:bodyPr/>
                    <a:lstStyle/>
                    <a:p>
                      <a:r>
                        <a:rPr lang="en-GB" dirty="0"/>
                        <a:t>Date of birth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747">
                <a:tc>
                  <a:txBody>
                    <a:bodyPr/>
                    <a:lstStyle/>
                    <a:p>
                      <a:r>
                        <a:rPr lang="en-GB" dirty="0"/>
                        <a:t>Occupation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747">
                <a:tc>
                  <a:txBody>
                    <a:bodyPr/>
                    <a:lstStyle/>
                    <a:p>
                      <a:r>
                        <a:rPr lang="en-GB" dirty="0"/>
                        <a:t>Relevant medical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39605" y="692696"/>
            <a:ext cx="5336654" cy="8002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*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Candidates may use patient’s initials</a:t>
            </a:r>
          </a:p>
          <a:p>
            <a:pPr algn="ctr"/>
            <a:r>
              <a:rPr lang="en-GB" sz="1400" dirty="0">
                <a:latin typeface="Arial" pitchFamily="34" charset="0"/>
                <a:cs typeface="Arial" pitchFamily="34" charset="0"/>
              </a:rPr>
              <a:t>But patient’s name must </a:t>
            </a:r>
            <a:r>
              <a:rPr lang="en-GB" sz="1400" b="1" i="1" dirty="0">
                <a:latin typeface="Arial" pitchFamily="34" charset="0"/>
                <a:cs typeface="Arial" pitchFamily="34" charset="0"/>
              </a:rPr>
              <a:t>NEVER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appear anywhere in case report</a:t>
            </a:r>
          </a:p>
          <a:p>
            <a:pPr algn="ctr"/>
            <a:r>
              <a:rPr lang="en-GB" sz="1400" dirty="0">
                <a:latin typeface="Arial" pitchFamily="34" charset="0"/>
                <a:cs typeface="Arial" pitchFamily="34" charset="0"/>
              </a:rPr>
              <a:t>(including chart, radiographs, referral letters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etc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59832" y="1686228"/>
            <a:ext cx="620607" cy="37677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1614220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</a:t>
            </a:r>
          </a:p>
        </p:txBody>
      </p:sp>
      <p:graphicFrame>
        <p:nvGraphicFramePr>
          <p:cNvPr id="1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219718"/>
              </p:ext>
            </p:extLst>
          </p:nvPr>
        </p:nvGraphicFramePr>
        <p:xfrm>
          <a:off x="5940152" y="1686228"/>
          <a:ext cx="2664296" cy="3686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1747">
                <a:tc>
                  <a:txBody>
                    <a:bodyPr/>
                    <a:lstStyle/>
                    <a:p>
                      <a:r>
                        <a:rPr lang="en-GB" dirty="0"/>
                        <a:t>Consent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Mark</a:t>
                      </a:r>
                    </a:p>
                    <a:p>
                      <a:pPr algn="ctr"/>
                      <a:r>
                        <a:rPr lang="en-GB" dirty="0"/>
                        <a:t>With</a:t>
                      </a:r>
                    </a:p>
                    <a:p>
                      <a:pPr algn="ctr"/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747">
                <a:tc>
                  <a:txBody>
                    <a:bodyPr/>
                    <a:lstStyle/>
                    <a:p>
                      <a:r>
                        <a:rPr lang="en-GB" dirty="0"/>
                        <a:t>Consent</a:t>
                      </a:r>
                      <a:r>
                        <a:rPr lang="en-GB" baseline="0" dirty="0"/>
                        <a:t> for t</a:t>
                      </a:r>
                      <a:r>
                        <a:rPr lang="en-GB" dirty="0"/>
                        <a:t>reatment 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747">
                <a:tc>
                  <a:txBody>
                    <a:bodyPr/>
                    <a:lstStyle/>
                    <a:p>
                      <a:r>
                        <a:rPr lang="en-GB" dirty="0"/>
                        <a:t>Permission</a:t>
                      </a:r>
                      <a:r>
                        <a:rPr lang="en-GB" baseline="0" dirty="0"/>
                        <a:t> to use case for </a:t>
                      </a:r>
                      <a:r>
                        <a:rPr lang="en-GB" baseline="0" dirty="0" err="1"/>
                        <a:t>CGDent</a:t>
                      </a:r>
                      <a:r>
                        <a:rPr lang="en-GB" baseline="0" dirty="0"/>
                        <a:t> assessment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747">
                <a:tc>
                  <a:txBody>
                    <a:bodyPr/>
                    <a:lstStyle/>
                    <a:p>
                      <a:r>
                        <a:rPr lang="en-GB" dirty="0"/>
                        <a:t>Photographic</a:t>
                      </a:r>
                      <a:r>
                        <a:rPr lang="en-GB" baseline="0" dirty="0"/>
                        <a:t> consent form signed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36947" y="1998941"/>
            <a:ext cx="1491114" cy="523220"/>
          </a:xfrm>
          <a:prstGeom prst="rect">
            <a:avLst/>
          </a:prstGeom>
          <a:solidFill>
            <a:srgbClr val="FFFF00"/>
          </a:solidFill>
          <a:ln>
            <a:solidFill>
              <a:srgbClr val="1F497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Arial" pitchFamily="34" charset="0"/>
                <a:cs typeface="Arial" pitchFamily="34" charset="0"/>
              </a:rPr>
              <a:t>Mandatory</a:t>
            </a:r>
          </a:p>
          <a:p>
            <a:pPr algn="ctr"/>
            <a:r>
              <a:rPr lang="en-GB" sz="1400" dirty="0">
                <a:latin typeface="Arial" pitchFamily="34" charset="0"/>
                <a:cs typeface="Arial" pitchFamily="34" charset="0"/>
              </a:rPr>
              <a:t>All clinical cases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0394" y="5449985"/>
            <a:ext cx="3756157" cy="738664"/>
          </a:xfrm>
          <a:prstGeom prst="rect">
            <a:avLst/>
          </a:prstGeom>
          <a:solidFill>
            <a:srgbClr val="FFFF00"/>
          </a:solidFill>
          <a:ln>
            <a:solidFill>
              <a:srgbClr val="1F497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Arial" pitchFamily="34" charset="0"/>
                <a:cs typeface="Arial" pitchFamily="34" charset="0"/>
              </a:rPr>
              <a:t>Candidates </a:t>
            </a:r>
            <a:r>
              <a:rPr lang="en-GB" sz="1400" b="1" dirty="0">
                <a:latin typeface="Arial" pitchFamily="34" charset="0"/>
                <a:cs typeface="Arial" pitchFamily="34" charset="0"/>
              </a:rPr>
              <a:t>must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keep signed consent forms</a:t>
            </a:r>
          </a:p>
          <a:p>
            <a:pPr algn="ctr"/>
            <a:r>
              <a:rPr lang="en-GB" sz="1400" dirty="0">
                <a:latin typeface="Arial" pitchFamily="34" charset="0"/>
                <a:cs typeface="Arial" pitchFamily="34" charset="0"/>
              </a:rPr>
              <a:t>with patient’s records</a:t>
            </a:r>
          </a:p>
          <a:p>
            <a:pPr algn="ctr"/>
            <a:r>
              <a:rPr lang="en-GB" sz="1400" dirty="0">
                <a:latin typeface="Arial" pitchFamily="34" charset="0"/>
                <a:cs typeface="Arial" pitchFamily="34" charset="0"/>
              </a:rPr>
              <a:t>Examiners may request documents </a:t>
            </a:r>
          </a:p>
        </p:txBody>
      </p:sp>
    </p:spTree>
    <p:extLst>
      <p:ext uri="{BB962C8B-B14F-4D97-AF65-F5344CB8AC3E}">
        <p14:creationId xmlns:p14="http://schemas.microsoft.com/office/powerpoint/2010/main" val="203630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5688632" cy="4680521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Reason for attendance                  (RFA)</a:t>
            </a:r>
          </a:p>
          <a:p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Patient complains of                          (PCO)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Last dental treatment (LDT) /examination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7389" y="4734790"/>
            <a:ext cx="3108543" cy="1754326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Pre-operative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occlusal</a:t>
            </a:r>
            <a:r>
              <a:rPr lang="en-GB" dirty="0">
                <a:latin typeface="Arial" pitchFamily="34" charset="0"/>
                <a:cs typeface="Arial" pitchFamily="34" charset="0"/>
              </a:rPr>
              <a:t> views</a:t>
            </a:r>
          </a:p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Upper &amp; lower</a:t>
            </a:r>
          </a:p>
          <a:p>
            <a:pPr algn="ctr"/>
            <a:r>
              <a:rPr lang="en-GB" b="1" dirty="0">
                <a:latin typeface="Arial" pitchFamily="34" charset="0"/>
                <a:cs typeface="Arial" pitchFamily="34" charset="0"/>
              </a:rPr>
              <a:t>Mandatory </a:t>
            </a:r>
          </a:p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For </a:t>
            </a:r>
            <a:r>
              <a:rPr lang="en-GB" b="1" i="1" dirty="0">
                <a:latin typeface="Arial" pitchFamily="34" charset="0"/>
                <a:cs typeface="Arial" pitchFamily="34" charset="0"/>
              </a:rPr>
              <a:t>all</a:t>
            </a:r>
            <a:r>
              <a:rPr lang="en-GB" dirty="0">
                <a:latin typeface="Arial" pitchFamily="34" charset="0"/>
                <a:cs typeface="Arial" pitchFamily="34" charset="0"/>
              </a:rPr>
              <a:t> clinical cases</a:t>
            </a:r>
          </a:p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&amp; mirror images </a:t>
            </a:r>
            <a:r>
              <a:rPr lang="en-GB" b="1" i="1" dirty="0">
                <a:latin typeface="Arial" pitchFamily="34" charset="0"/>
                <a:cs typeface="Arial" pitchFamily="34" charset="0"/>
              </a:rPr>
              <a:t>must </a:t>
            </a:r>
            <a:r>
              <a:rPr lang="en-GB" dirty="0">
                <a:latin typeface="Arial" pitchFamily="34" charset="0"/>
                <a:cs typeface="Arial" pitchFamily="34" charset="0"/>
              </a:rPr>
              <a:t>be</a:t>
            </a:r>
          </a:p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flipped horizontally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67625" y="4365105"/>
            <a:ext cx="918655" cy="369685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67625" y="3158459"/>
            <a:ext cx="918655" cy="1576331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3568" y="1619508"/>
            <a:ext cx="27366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e.g. Routine examination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225" y="2852936"/>
            <a:ext cx="253146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List patient complaints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in order of severity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8292" y="4139788"/>
            <a:ext cx="16510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Months /Years</a:t>
            </a:r>
          </a:p>
        </p:txBody>
      </p:sp>
    </p:spTree>
    <p:extLst>
      <p:ext uri="{BB962C8B-B14F-4D97-AF65-F5344CB8AC3E}">
        <p14:creationId xmlns:p14="http://schemas.microsoft.com/office/powerpoint/2010/main" val="140012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Examination – key headings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6696744" cy="4032448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rgbClr val="1F497B"/>
                </a:solidFill>
              </a:rPr>
              <a:t>Extra-oral examination</a:t>
            </a:r>
          </a:p>
          <a:p>
            <a:r>
              <a:rPr lang="en-GB" sz="1800" b="1" dirty="0">
                <a:solidFill>
                  <a:srgbClr val="1F497B"/>
                </a:solidFill>
              </a:rPr>
              <a:t>Soft Tissue Examination</a:t>
            </a:r>
          </a:p>
          <a:p>
            <a:r>
              <a:rPr lang="en-GB" sz="1800" b="1" dirty="0">
                <a:solidFill>
                  <a:srgbClr val="1F497B"/>
                </a:solidFill>
              </a:rPr>
              <a:t>Dental Charting</a:t>
            </a:r>
          </a:p>
          <a:p>
            <a:r>
              <a:rPr lang="en-GB" sz="1800" b="1" dirty="0">
                <a:solidFill>
                  <a:srgbClr val="1F497B"/>
                </a:solidFill>
              </a:rPr>
              <a:t>Periodontium</a:t>
            </a:r>
          </a:p>
          <a:p>
            <a:r>
              <a:rPr lang="en-GB" sz="1800" b="1" dirty="0">
                <a:solidFill>
                  <a:srgbClr val="1F497B"/>
                </a:solidFill>
              </a:rPr>
              <a:t>Restorations</a:t>
            </a:r>
          </a:p>
          <a:p>
            <a:r>
              <a:rPr lang="en-GB" sz="1800" b="1" dirty="0">
                <a:solidFill>
                  <a:srgbClr val="1F497B"/>
                </a:solidFill>
              </a:rPr>
              <a:t>Caries</a:t>
            </a:r>
          </a:p>
          <a:p>
            <a:r>
              <a:rPr lang="en-GB" sz="1800" b="1" dirty="0">
                <a:solidFill>
                  <a:srgbClr val="1F497B"/>
                </a:solidFill>
              </a:rPr>
              <a:t>Tooth wear</a:t>
            </a:r>
          </a:p>
          <a:p>
            <a:r>
              <a:rPr lang="en-GB" sz="1800" b="1" dirty="0">
                <a:solidFill>
                  <a:srgbClr val="1F497B"/>
                </a:solidFill>
              </a:rPr>
              <a:t>Occlusion</a:t>
            </a:r>
          </a:p>
          <a:p>
            <a:r>
              <a:rPr lang="en-GB" sz="1800" b="1" dirty="0">
                <a:solidFill>
                  <a:srgbClr val="1F497B"/>
                </a:solidFill>
              </a:rPr>
              <a:t>Endodontic assessment where relevant</a:t>
            </a:r>
          </a:p>
          <a:p>
            <a:r>
              <a:rPr lang="en-GB" sz="1800" b="1" dirty="0">
                <a:solidFill>
                  <a:srgbClr val="1F497B"/>
                </a:solidFill>
              </a:rPr>
              <a:t>Aesthetic evaluation where relevant</a:t>
            </a:r>
          </a:p>
          <a:p>
            <a:r>
              <a:rPr lang="en-GB" sz="1800" b="1" dirty="0">
                <a:solidFill>
                  <a:srgbClr val="1F497B"/>
                </a:solidFill>
              </a:rPr>
              <a:t>Assessment of edentulous areas where relevant</a:t>
            </a:r>
          </a:p>
          <a:p>
            <a:endParaRPr lang="en-GB" sz="1800" b="1" dirty="0">
              <a:solidFill>
                <a:srgbClr val="1F497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5805264"/>
            <a:ext cx="5544616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Submission of a pre-operative chart is </a:t>
            </a: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mandatory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en-GB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clinical cases</a:t>
            </a:r>
          </a:p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Important: Where digital charts are submitted students must ensure that the patient’s name is removed/blanked out</a:t>
            </a:r>
          </a:p>
        </p:txBody>
      </p:sp>
    </p:spTree>
    <p:extLst>
      <p:ext uri="{BB962C8B-B14F-4D97-AF65-F5344CB8AC3E}">
        <p14:creationId xmlns:p14="http://schemas.microsoft.com/office/powerpoint/2010/main" val="149203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Extra-Oral and Soft Tissue Examination</a:t>
            </a:r>
            <a:br>
              <a:rPr lang="en-GB" dirty="0">
                <a:solidFill>
                  <a:srgbClr val="FFFFFF"/>
                </a:solidFill>
              </a:rPr>
            </a:br>
            <a:endParaRPr lang="en-GB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5148064" y="1931257"/>
            <a:ext cx="360040" cy="632024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676EB07-ED85-F5F6-61AA-9D76CAD5AEEE}"/>
              </a:ext>
            </a:extLst>
          </p:cNvPr>
          <p:cNvSpPr/>
          <p:nvPr/>
        </p:nvSpPr>
        <p:spPr>
          <a:xfrm>
            <a:off x="1079613" y="1196752"/>
            <a:ext cx="5832648" cy="83099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Record all </a:t>
            </a:r>
            <a:r>
              <a:rPr lang="en-GB" sz="1600" i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relevant </a:t>
            </a: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examination findings related to</a:t>
            </a:r>
          </a:p>
          <a:p>
            <a:pPr lvl="0"/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Extra-Oral and Soft Tissue Examination</a:t>
            </a:r>
          </a:p>
          <a:p>
            <a:pPr lvl="0"/>
            <a:r>
              <a:rPr lang="en-GB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ie</a:t>
            </a: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only record abnormal or potentially abnormal findings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E4E0B-59A1-FF4E-50DB-AEEFDB5174CA}"/>
              </a:ext>
            </a:extLst>
          </p:cNvPr>
          <p:cNvSpPr txBox="1"/>
          <p:nvPr/>
        </p:nvSpPr>
        <p:spPr>
          <a:xfrm>
            <a:off x="1079613" y="2505670"/>
            <a:ext cx="4648878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Supportive (annotated) clinical images may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be included where relevant</a:t>
            </a:r>
          </a:p>
        </p:txBody>
      </p:sp>
    </p:spTree>
    <p:extLst>
      <p:ext uri="{BB962C8B-B14F-4D97-AF65-F5344CB8AC3E}">
        <p14:creationId xmlns:p14="http://schemas.microsoft.com/office/powerpoint/2010/main" val="40179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C4368-5696-9D10-57A1-527825278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0F6B-B9E9-5345-8C7B-CC4D134C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Dental Charting</a:t>
            </a:r>
            <a:br>
              <a:rPr lang="en-GB" dirty="0">
                <a:solidFill>
                  <a:srgbClr val="FFFFFF"/>
                </a:solidFill>
              </a:rPr>
            </a:br>
            <a:endParaRPr lang="en-GB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F8FE459-BF5C-FE06-72A6-B824858F0B83}"/>
              </a:ext>
            </a:extLst>
          </p:cNvPr>
          <p:cNvCxnSpPr/>
          <p:nvPr/>
        </p:nvCxnSpPr>
        <p:spPr>
          <a:xfrm flipH="1">
            <a:off x="5148064" y="1931257"/>
            <a:ext cx="360040" cy="632024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3846AD0-B5CE-AA67-E13F-5AE9B77847EF}"/>
              </a:ext>
            </a:extLst>
          </p:cNvPr>
          <p:cNvSpPr/>
          <p:nvPr/>
        </p:nvSpPr>
        <p:spPr>
          <a:xfrm>
            <a:off x="1796963" y="2782669"/>
            <a:ext cx="5544616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Submission of a pre-operative chart is </a:t>
            </a: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mandatory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en-GB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clinical cases</a:t>
            </a:r>
          </a:p>
          <a:p>
            <a:pPr lvl="0" algn="ctr"/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Important: Where digital charts are submitted students must ensure that the patient’s name is removed/blanked out</a:t>
            </a:r>
          </a:p>
        </p:txBody>
      </p:sp>
    </p:spTree>
    <p:extLst>
      <p:ext uri="{BB962C8B-B14F-4D97-AF65-F5344CB8AC3E}">
        <p14:creationId xmlns:p14="http://schemas.microsoft.com/office/powerpoint/2010/main" val="42677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Periodontal assessment – BSP criteria*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4114800" cy="51845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000" b="1" dirty="0">
                <a:solidFill>
                  <a:srgbClr val="1F497B"/>
                </a:solidFill>
                <a:latin typeface="Arial" pitchFamily="34" charset="0"/>
                <a:cs typeface="Arial" pitchFamily="34" charset="0"/>
              </a:rPr>
              <a:t>Risk factors</a:t>
            </a: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Record relevant findings</a:t>
            </a:r>
          </a:p>
          <a:p>
            <a:endParaRPr lang="en-GB" sz="2000" b="1" dirty="0">
              <a:solidFill>
                <a:srgbClr val="1F497B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b="1" dirty="0">
              <a:solidFill>
                <a:srgbClr val="1F497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b="1" dirty="0">
                <a:solidFill>
                  <a:srgbClr val="1F497B"/>
                </a:solidFill>
                <a:latin typeface="Arial" pitchFamily="34" charset="0"/>
                <a:cs typeface="Arial" pitchFamily="34" charset="0"/>
              </a:rPr>
              <a:t>BPE</a:t>
            </a:r>
          </a:p>
          <a:p>
            <a:endParaRPr lang="en-GB" sz="2000" b="1" dirty="0">
              <a:solidFill>
                <a:srgbClr val="1F497B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b="1" dirty="0">
              <a:solidFill>
                <a:srgbClr val="1F497B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b="1" dirty="0">
              <a:solidFill>
                <a:srgbClr val="1F497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b="1" dirty="0">
                <a:solidFill>
                  <a:srgbClr val="1F497B"/>
                </a:solidFill>
              </a:rPr>
              <a:t>6P</a:t>
            </a:r>
            <a:r>
              <a:rPr lang="en-GB" sz="2000" b="1" dirty="0">
                <a:solidFill>
                  <a:srgbClr val="1F497B"/>
                </a:solidFill>
                <a:latin typeface="Arial" pitchFamily="34" charset="0"/>
                <a:cs typeface="Arial" pitchFamily="34" charset="0"/>
              </a:rPr>
              <a:t>PC</a:t>
            </a:r>
          </a:p>
          <a:p>
            <a:endParaRPr lang="en-GB" sz="2000" b="1" dirty="0">
              <a:solidFill>
                <a:srgbClr val="1F497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b="1" dirty="0">
                <a:solidFill>
                  <a:srgbClr val="1F497B"/>
                </a:solidFill>
                <a:latin typeface="Arial" pitchFamily="34" charset="0"/>
                <a:cs typeface="Arial" pitchFamily="34" charset="0"/>
              </a:rPr>
              <a:t>Periodontitis risk category</a:t>
            </a:r>
          </a:p>
          <a:p>
            <a:endParaRPr lang="en-GB" sz="2000" b="1" dirty="0">
              <a:solidFill>
                <a:srgbClr val="1F497B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b="1" dirty="0">
              <a:solidFill>
                <a:srgbClr val="1F497B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b="1" dirty="0">
              <a:solidFill>
                <a:srgbClr val="1F497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/>
                <a:cs typeface="Arial"/>
              </a:rPr>
              <a:t>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635" y="1774557"/>
            <a:ext cx="331372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itchFamily="34" charset="0"/>
                <a:cs typeface="Arial" pitchFamily="34" charset="0"/>
              </a:rPr>
              <a:t>e.g. Smoker (type/quantity/history)</a:t>
            </a: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Diabetes, family history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8452" y="836712"/>
            <a:ext cx="3594027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itchFamily="34" charset="0"/>
                <a:cs typeface="Arial" pitchFamily="34" charset="0"/>
              </a:rPr>
              <a:t>Post-operative review 6PPC may be inserted along side pre-operative 6PPC for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06021" y="2514382"/>
            <a:ext cx="2849955" cy="338554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Mandatory </a:t>
            </a:r>
            <a:r>
              <a:rPr lang="en-GB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clinical cases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1635" y="5157192"/>
            <a:ext cx="2027355" cy="830997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High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Medium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Low</a:t>
            </a:r>
          </a:p>
        </p:txBody>
      </p:sp>
      <p:pic>
        <p:nvPicPr>
          <p:cNvPr id="16" name="Picture 1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8453" y="1484784"/>
            <a:ext cx="3594027" cy="9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8453" y="2628504"/>
            <a:ext cx="3594027" cy="94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8452" y="4860476"/>
            <a:ext cx="3594027" cy="92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8453" y="3784358"/>
            <a:ext cx="3594027" cy="828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90548" y="2401423"/>
            <a:ext cx="1944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itchFamily="34" charset="0"/>
                <a:cs typeface="Arial" pitchFamily="34" charset="0"/>
              </a:rPr>
              <a:t>Upper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buccal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(Pre-op)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20072" y="5785518"/>
            <a:ext cx="1944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itchFamily="34" charset="0"/>
                <a:cs typeface="Arial" pitchFamily="34" charset="0"/>
              </a:rPr>
              <a:t>Upper lingual (Pre-op)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32027" y="3553271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itchFamily="34" charset="0"/>
                <a:cs typeface="Arial" pitchFamily="34" charset="0"/>
              </a:rPr>
              <a:t>Upper palatal (Pre-op)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20072" y="4590005"/>
            <a:ext cx="1944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itchFamily="34" charset="0"/>
                <a:cs typeface="Arial" pitchFamily="34" charset="0"/>
              </a:rPr>
              <a:t>Lower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buccal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(Pre-op)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16398" y="4005064"/>
            <a:ext cx="1728192" cy="338554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Where relevant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720446"/>
              </p:ext>
            </p:extLst>
          </p:nvPr>
        </p:nvGraphicFramePr>
        <p:xfrm>
          <a:off x="831635" y="3088034"/>
          <a:ext cx="3504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E89B092-6EC0-D2F0-D86F-2D6CA28E2A58}"/>
              </a:ext>
            </a:extLst>
          </p:cNvPr>
          <p:cNvSpPr txBox="1"/>
          <p:nvPr/>
        </p:nvSpPr>
        <p:spPr>
          <a:xfrm>
            <a:off x="833214" y="6238430"/>
            <a:ext cx="81612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*https://www.bsperio.org.uk/assets/downloads/BSP_BPE_Guidelines_2019.pdf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04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D8F89-8F5F-23B0-2BC8-77ABD7116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D49F5-D731-A59E-2B27-7521813C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Caries </a:t>
            </a:r>
            <a:r>
              <a:rPr lang="en-GB" dirty="0">
                <a:latin typeface="Arial" pitchFamily="34" charset="0"/>
                <a:cs typeface="Arial" pitchFamily="34" charset="0"/>
              </a:rPr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7DCD2-D5FD-333C-0952-ABA62E842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32"/>
            <a:ext cx="4834880" cy="4968542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" pitchFamily="34" charset="0"/>
                <a:cs typeface="Arial" pitchFamily="34" charset="0"/>
              </a:rPr>
              <a:t>Caries Lesions identified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Assessment of diet</a:t>
            </a:r>
          </a:p>
          <a:p>
            <a:pPr marL="0" indent="0">
              <a:buNone/>
            </a:pPr>
            <a:endParaRPr lang="en-GB" sz="2000" b="1" dirty="0">
              <a:solidFill>
                <a:srgbClr val="1F497B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b="1" dirty="0">
              <a:solidFill>
                <a:srgbClr val="1F497B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b="1" dirty="0">
              <a:solidFill>
                <a:srgbClr val="1F497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>
                <a:solidFill>
                  <a:srgbClr val="1F497B"/>
                </a:solidFill>
                <a:latin typeface="Arial" pitchFamily="34" charset="0"/>
                <a:cs typeface="Arial" pitchFamily="34" charset="0"/>
              </a:rPr>
              <a:t>Oral hygiene analysis</a:t>
            </a:r>
          </a:p>
          <a:p>
            <a:endParaRPr lang="en-GB" sz="2000" b="1" dirty="0">
              <a:solidFill>
                <a:srgbClr val="1F497B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b="1" dirty="0">
              <a:solidFill>
                <a:srgbClr val="1F497B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b="1" dirty="0">
              <a:solidFill>
                <a:srgbClr val="1F497B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b="1" dirty="0">
              <a:solidFill>
                <a:srgbClr val="1F497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>
                <a:solidFill>
                  <a:srgbClr val="1F497B"/>
                </a:solidFill>
                <a:latin typeface="Arial" pitchFamily="34" charset="0"/>
                <a:cs typeface="Arial" pitchFamily="34" charset="0"/>
              </a:rPr>
              <a:t>Caries risk/susceptibility assessment</a:t>
            </a:r>
          </a:p>
          <a:p>
            <a:endParaRPr lang="en-GB" sz="2000" b="1" dirty="0">
              <a:solidFill>
                <a:srgbClr val="1F497B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6154E-33EB-D1FD-2A00-E7EF988E40F3}"/>
              </a:ext>
            </a:extLst>
          </p:cNvPr>
          <p:cNvSpPr txBox="1"/>
          <p:nvPr/>
        </p:nvSpPr>
        <p:spPr>
          <a:xfrm>
            <a:off x="639180" y="2482962"/>
            <a:ext cx="301556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itchFamily="34" charset="0"/>
                <a:cs typeface="Arial" pitchFamily="34" charset="0"/>
              </a:rPr>
              <a:t>e.g. 4 - 5 Cans Coke every day</a:t>
            </a: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Sweets every day</a:t>
            </a: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Sucks mints &amp; boiled sweets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1107C-CC10-A8BE-B222-E4CFD8E3E594}"/>
              </a:ext>
            </a:extLst>
          </p:cNvPr>
          <p:cNvSpPr txBox="1"/>
          <p:nvPr/>
        </p:nvSpPr>
        <p:spPr>
          <a:xfrm>
            <a:off x="608068" y="4005064"/>
            <a:ext cx="34716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itchFamily="34" charset="0"/>
                <a:cs typeface="Arial" pitchFamily="34" charset="0"/>
              </a:rPr>
              <a:t>e.g. Brushing morning </a:t>
            </a:r>
            <a:r>
              <a:rPr lang="en-GB" sz="1600" b="1" i="1" dirty="0">
                <a:latin typeface="Arial" pitchFamily="34" charset="0"/>
                <a:cs typeface="Arial" pitchFamily="34" charset="0"/>
              </a:rPr>
              <a:t>only</a:t>
            </a: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       Fluoride toothpaste (1500ppm)</a:t>
            </a: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       No interdental aids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2477E-342B-CCB8-3BB2-535EDD4DD02A}"/>
              </a:ext>
            </a:extLst>
          </p:cNvPr>
          <p:cNvSpPr txBox="1"/>
          <p:nvPr/>
        </p:nvSpPr>
        <p:spPr>
          <a:xfrm>
            <a:off x="4217988" y="1616691"/>
            <a:ext cx="4648878" cy="92333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Supportive (annotated) clinical images or other documents may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be included where relevant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A21519-6E71-4E69-C769-1F458CB682A6}"/>
              </a:ext>
            </a:extLst>
          </p:cNvPr>
          <p:cNvCxnSpPr/>
          <p:nvPr/>
        </p:nvCxnSpPr>
        <p:spPr>
          <a:xfrm flipH="1">
            <a:off x="8504820" y="3039438"/>
            <a:ext cx="304800" cy="0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6EBDFB-5F31-4C5D-79E0-88BB26719658}"/>
              </a:ext>
            </a:extLst>
          </p:cNvPr>
          <p:cNvCxnSpPr/>
          <p:nvPr/>
        </p:nvCxnSpPr>
        <p:spPr>
          <a:xfrm flipH="1">
            <a:off x="8145875" y="3183454"/>
            <a:ext cx="358945" cy="0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D1B411-8A93-23FF-3298-5D3A6CF0A2D7}"/>
              </a:ext>
            </a:extLst>
          </p:cNvPr>
          <p:cNvCxnSpPr/>
          <p:nvPr/>
        </p:nvCxnSpPr>
        <p:spPr>
          <a:xfrm flipH="1">
            <a:off x="7982324" y="3356992"/>
            <a:ext cx="343023" cy="0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763B133-7254-5699-FB6A-D76B109674EF}"/>
              </a:ext>
            </a:extLst>
          </p:cNvPr>
          <p:cNvSpPr/>
          <p:nvPr/>
        </p:nvSpPr>
        <p:spPr>
          <a:xfrm>
            <a:off x="755576" y="5745507"/>
            <a:ext cx="2027355" cy="830997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High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Medium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3A79B3-28D2-DC48-ABB4-7E3AB0120FBE}"/>
              </a:ext>
            </a:extLst>
          </p:cNvPr>
          <p:cNvSpPr txBox="1"/>
          <p:nvPr/>
        </p:nvSpPr>
        <p:spPr>
          <a:xfrm>
            <a:off x="647377" y="1305430"/>
            <a:ext cx="3366627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itchFamily="34" charset="0"/>
                <a:cs typeface="Arial" pitchFamily="34" charset="0"/>
              </a:rPr>
              <a:t>Identify all teeth which have caries </a:t>
            </a:r>
          </a:p>
        </p:txBody>
      </p:sp>
    </p:spTree>
    <p:extLst>
      <p:ext uri="{BB962C8B-B14F-4D97-AF65-F5344CB8AC3E}">
        <p14:creationId xmlns:p14="http://schemas.microsoft.com/office/powerpoint/2010/main" val="547940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1"/>
  <p:tag name="ART_ENCODE_TYPE" val="0"/>
  <p:tag name="ART_ENCODE_INDEX" val="1"/>
  <p:tag name="ARTICULATE_PRESENTER_VERSION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1361</Words>
  <Application>Microsoft Macintosh PowerPoint</Application>
  <PresentationFormat>On-screen Show (4:3)</PresentationFormat>
  <Paragraphs>288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     </vt:lpstr>
      <vt:lpstr> CGDent Clinical and Technical Domain Case Report </vt:lpstr>
      <vt:lpstr>Patient details</vt:lpstr>
      <vt:lpstr>History</vt:lpstr>
      <vt:lpstr>Examination – key headings</vt:lpstr>
      <vt:lpstr> Extra-Oral and Soft Tissue Examination </vt:lpstr>
      <vt:lpstr> Dental Charting </vt:lpstr>
      <vt:lpstr>Periodontal assessment – BSP criteria*</vt:lpstr>
      <vt:lpstr>Caries Assessment</vt:lpstr>
      <vt:lpstr>Assessment of Restorations</vt:lpstr>
      <vt:lpstr> Toothwear </vt:lpstr>
      <vt:lpstr> Occlusion </vt:lpstr>
      <vt:lpstr> Special tests (Radiography) </vt:lpstr>
      <vt:lpstr>Radiography (Recording carious lesions)</vt:lpstr>
      <vt:lpstr>Periodontal radiography</vt:lpstr>
      <vt:lpstr>Endodontic radiography</vt:lpstr>
      <vt:lpstr>Special tests (Endodontic health)</vt:lpstr>
      <vt:lpstr>Area of focus for case report / area of main complaint</vt:lpstr>
      <vt:lpstr>Area of focus for case report / area of main complaint</vt:lpstr>
      <vt:lpstr>Diagnosis </vt:lpstr>
      <vt:lpstr> Management options </vt:lpstr>
      <vt:lpstr>Personalised care plan </vt:lpstr>
      <vt:lpstr>Justification for chosen care plan </vt:lpstr>
      <vt:lpstr>Description of treatment</vt:lpstr>
      <vt:lpstr>Outcome</vt:lpstr>
      <vt:lpstr>References</vt:lpstr>
      <vt:lpstr>Reflection (Word limit maximum = 1000)</vt:lpstr>
      <vt:lpstr>Presentation quality – guide to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</dc:creator>
  <cp:lastModifiedBy>Roshni Karia</cp:lastModifiedBy>
  <cp:revision>228</cp:revision>
  <dcterms:created xsi:type="dcterms:W3CDTF">2012-09-19T06:44:37Z</dcterms:created>
  <dcterms:modified xsi:type="dcterms:W3CDTF">2025-04-14T20:00:16Z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82AD20F4-16F7-4F6F-AF35-BCD2B0649541</vt:lpwstr>
  </property>
  <property fmtid="{D5CDD505-2E9C-101B-9397-08002B2CF9AE}" pid="4" name="ArticulatePath">
    <vt:lpwstr>Template - MSc AMID</vt:lpwstr>
  </property>
  <property fmtid="{D5CDD505-2E9C-101B-9397-08002B2CF9AE}" pid="5" name="ArticulateProjectFull">
    <vt:lpwstr>C:\Users\Louis\Documents\Template - MSc AMID.ppta</vt:lpwstr>
  </property>
</Properties>
</file>